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6" r:id="rId11"/>
    <p:sldId id="267" r:id="rId12"/>
    <p:sldId id="269" r:id="rId13"/>
    <p:sldId id="268" r:id="rId14"/>
    <p:sldId id="270" r:id="rId15"/>
    <p:sldId id="272" r:id="rId16"/>
    <p:sldId id="278" r:id="rId17"/>
    <p:sldId id="279" r:id="rId18"/>
    <p:sldId id="273" r:id="rId19"/>
    <p:sldId id="281" r:id="rId20"/>
    <p:sldId id="274" r:id="rId21"/>
    <p:sldId id="275" r:id="rId22"/>
    <p:sldId id="276" r:id="rId23"/>
    <p:sldId id="277" r:id="rId24"/>
    <p:sldId id="280" r:id="rId25"/>
    <p:sldId id="282" r:id="rId26"/>
    <p:sldId id="271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8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D6F4C-03E3-434B-A6E2-7374BED0938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DB2CCE9-7D17-4CBC-96E1-BBB571BEE382}">
      <dgm:prSet/>
      <dgm:spPr/>
      <dgm:t>
        <a:bodyPr/>
        <a:lstStyle/>
        <a:p>
          <a:pPr rtl="0"/>
          <a:r>
            <a:rPr lang="ru-RU" smtClean="0"/>
            <a:t>Одна из задач дошкольного воспитания состоит в том, чтобы сделать процесс познания прошлого и настоящего нашей Родины и нашего края  творческим, развивающим и интересным для ребенка.  </a:t>
          </a:r>
          <a:endParaRPr lang="ru-RU"/>
        </a:p>
      </dgm:t>
    </dgm:pt>
    <dgm:pt modelId="{24B4048A-69CC-442A-A2ED-DD5B19F22421}" type="parTrans" cxnId="{F26E0387-C8A6-407A-9797-717424E76DC7}">
      <dgm:prSet/>
      <dgm:spPr/>
      <dgm:t>
        <a:bodyPr/>
        <a:lstStyle/>
        <a:p>
          <a:endParaRPr lang="ru-RU"/>
        </a:p>
      </dgm:t>
    </dgm:pt>
    <dgm:pt modelId="{29AE2452-5591-49E4-82F7-DB84436D9A4A}" type="sibTrans" cxnId="{F26E0387-C8A6-407A-9797-717424E76DC7}">
      <dgm:prSet/>
      <dgm:spPr/>
      <dgm:t>
        <a:bodyPr/>
        <a:lstStyle/>
        <a:p>
          <a:endParaRPr lang="ru-RU"/>
        </a:p>
      </dgm:t>
    </dgm:pt>
    <dgm:pt modelId="{2E81C0D3-0A62-49F0-9D15-31857306BC51}">
      <dgm:prSet/>
      <dgm:spPr/>
      <dgm:t>
        <a:bodyPr/>
        <a:lstStyle/>
        <a:p>
          <a:pPr rtl="0"/>
          <a:r>
            <a:rPr lang="ru-RU" smtClean="0"/>
            <a:t>Поэтому, наша команда в рамках Городского дистанционного фестиваля «Люблю Урал - мой край родной!» разработала и реализовала детско-родительский проект “Земли секреты»</a:t>
          </a:r>
          <a:endParaRPr lang="ru-RU"/>
        </a:p>
      </dgm:t>
    </dgm:pt>
    <dgm:pt modelId="{5F6B4D9B-6FFB-4133-B209-729A39095765}" type="parTrans" cxnId="{27D67C34-2E47-46DE-85A6-E90405EEE778}">
      <dgm:prSet/>
      <dgm:spPr/>
      <dgm:t>
        <a:bodyPr/>
        <a:lstStyle/>
        <a:p>
          <a:endParaRPr lang="ru-RU"/>
        </a:p>
      </dgm:t>
    </dgm:pt>
    <dgm:pt modelId="{82FE2F41-BEB9-4A57-BBF8-90F339E7B1E5}" type="sibTrans" cxnId="{27D67C34-2E47-46DE-85A6-E90405EEE778}">
      <dgm:prSet/>
      <dgm:spPr/>
      <dgm:t>
        <a:bodyPr/>
        <a:lstStyle/>
        <a:p>
          <a:endParaRPr lang="ru-RU"/>
        </a:p>
      </dgm:t>
    </dgm:pt>
    <dgm:pt modelId="{6D56C50A-C7F0-491C-9207-EFB4C20F4175}" type="pres">
      <dgm:prSet presAssocID="{D3DD6F4C-03E3-434B-A6E2-7374BED0938B}" presName="Name0" presStyleCnt="0">
        <dgm:presLayoutVars>
          <dgm:dir/>
          <dgm:resizeHandles val="exact"/>
        </dgm:presLayoutVars>
      </dgm:prSet>
      <dgm:spPr/>
    </dgm:pt>
    <dgm:pt modelId="{B72D69FD-B2F9-46CB-B46E-1864AF84C998}" type="pres">
      <dgm:prSet presAssocID="{DDB2CCE9-7D17-4CBC-96E1-BBB571BEE382}" presName="node" presStyleLbl="node1" presStyleIdx="0" presStyleCnt="2">
        <dgm:presLayoutVars>
          <dgm:bulletEnabled val="1"/>
        </dgm:presLayoutVars>
      </dgm:prSet>
      <dgm:spPr/>
    </dgm:pt>
    <dgm:pt modelId="{9B840A7D-FD8B-435C-ABA9-460C4D1869BE}" type="pres">
      <dgm:prSet presAssocID="{29AE2452-5591-49E4-82F7-DB84436D9A4A}" presName="sibTrans" presStyleLbl="sibTrans2D1" presStyleIdx="0" presStyleCnt="1"/>
      <dgm:spPr/>
    </dgm:pt>
    <dgm:pt modelId="{9A53D070-562A-48F6-94EA-7413AFD13201}" type="pres">
      <dgm:prSet presAssocID="{29AE2452-5591-49E4-82F7-DB84436D9A4A}" presName="connectorText" presStyleLbl="sibTrans2D1" presStyleIdx="0" presStyleCnt="1"/>
      <dgm:spPr/>
    </dgm:pt>
    <dgm:pt modelId="{89754955-1DCB-4B3A-BDEC-DA91EADAAAAD}" type="pres">
      <dgm:prSet presAssocID="{2E81C0D3-0A62-49F0-9D15-31857306BC51}" presName="node" presStyleLbl="node1" presStyleIdx="1" presStyleCnt="2">
        <dgm:presLayoutVars>
          <dgm:bulletEnabled val="1"/>
        </dgm:presLayoutVars>
      </dgm:prSet>
      <dgm:spPr/>
    </dgm:pt>
  </dgm:ptLst>
  <dgm:cxnLst>
    <dgm:cxn modelId="{B527E3AA-801D-4971-B2A9-D1C422130911}" type="presOf" srcId="{29AE2452-5591-49E4-82F7-DB84436D9A4A}" destId="{9B840A7D-FD8B-435C-ABA9-460C4D1869BE}" srcOrd="0" destOrd="0" presId="urn:microsoft.com/office/officeart/2005/8/layout/process1"/>
    <dgm:cxn modelId="{1B45B6F5-D7A8-4BAF-8507-BB1C51B83AD2}" type="presOf" srcId="{29AE2452-5591-49E4-82F7-DB84436D9A4A}" destId="{9A53D070-562A-48F6-94EA-7413AFD13201}" srcOrd="1" destOrd="0" presId="urn:microsoft.com/office/officeart/2005/8/layout/process1"/>
    <dgm:cxn modelId="{D9E66C00-C8E4-4543-A826-2D635D21247B}" type="presOf" srcId="{2E81C0D3-0A62-49F0-9D15-31857306BC51}" destId="{89754955-1DCB-4B3A-BDEC-DA91EADAAAAD}" srcOrd="0" destOrd="0" presId="urn:microsoft.com/office/officeart/2005/8/layout/process1"/>
    <dgm:cxn modelId="{641AC80F-E0BC-4AD7-8AF6-363B627AD71E}" type="presOf" srcId="{DDB2CCE9-7D17-4CBC-96E1-BBB571BEE382}" destId="{B72D69FD-B2F9-46CB-B46E-1864AF84C998}" srcOrd="0" destOrd="0" presId="urn:microsoft.com/office/officeart/2005/8/layout/process1"/>
    <dgm:cxn modelId="{103959A7-E463-4752-A88F-8348E8F97250}" type="presOf" srcId="{D3DD6F4C-03E3-434B-A6E2-7374BED0938B}" destId="{6D56C50A-C7F0-491C-9207-EFB4C20F4175}" srcOrd="0" destOrd="0" presId="urn:microsoft.com/office/officeart/2005/8/layout/process1"/>
    <dgm:cxn modelId="{27D67C34-2E47-46DE-85A6-E90405EEE778}" srcId="{D3DD6F4C-03E3-434B-A6E2-7374BED0938B}" destId="{2E81C0D3-0A62-49F0-9D15-31857306BC51}" srcOrd="1" destOrd="0" parTransId="{5F6B4D9B-6FFB-4133-B209-729A39095765}" sibTransId="{82FE2F41-BEB9-4A57-BBF8-90F339E7B1E5}"/>
    <dgm:cxn modelId="{F26E0387-C8A6-407A-9797-717424E76DC7}" srcId="{D3DD6F4C-03E3-434B-A6E2-7374BED0938B}" destId="{DDB2CCE9-7D17-4CBC-96E1-BBB571BEE382}" srcOrd="0" destOrd="0" parTransId="{24B4048A-69CC-442A-A2ED-DD5B19F22421}" sibTransId="{29AE2452-5591-49E4-82F7-DB84436D9A4A}"/>
    <dgm:cxn modelId="{12B5834D-C4E1-4743-95F2-A43B2424FD6F}" type="presParOf" srcId="{6D56C50A-C7F0-491C-9207-EFB4C20F4175}" destId="{B72D69FD-B2F9-46CB-B46E-1864AF84C998}" srcOrd="0" destOrd="0" presId="urn:microsoft.com/office/officeart/2005/8/layout/process1"/>
    <dgm:cxn modelId="{4D8F6E98-F747-4D4D-A0AD-158A95BDD5D7}" type="presParOf" srcId="{6D56C50A-C7F0-491C-9207-EFB4C20F4175}" destId="{9B840A7D-FD8B-435C-ABA9-460C4D1869BE}" srcOrd="1" destOrd="0" presId="urn:microsoft.com/office/officeart/2005/8/layout/process1"/>
    <dgm:cxn modelId="{42B0D3D1-9F28-4E5A-9002-637DCDAA9754}" type="presParOf" srcId="{9B840A7D-FD8B-435C-ABA9-460C4D1869BE}" destId="{9A53D070-562A-48F6-94EA-7413AFD13201}" srcOrd="0" destOrd="0" presId="urn:microsoft.com/office/officeart/2005/8/layout/process1"/>
    <dgm:cxn modelId="{43F9F997-AA62-4520-9A77-0E4DF9641FFF}" type="presParOf" srcId="{6D56C50A-C7F0-491C-9207-EFB4C20F4175}" destId="{89754955-1DCB-4B3A-BDEC-DA91EADAAAA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EB5A8F-97B1-430B-998C-DDDEC87C2B3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806C6A5-67F4-4BE2-B59C-291F2C10146B}">
      <dgm:prSet/>
      <dgm:spPr/>
      <dgm:t>
        <a:bodyPr/>
        <a:lstStyle/>
        <a:p>
          <a:pPr rtl="0"/>
          <a:r>
            <a:rPr lang="ru-RU" smtClean="0"/>
            <a:t>Педагог: поверхностные знания детей о богатстве родного края, о месторождениях и добычи разных драгоценных камней на территории Урала</a:t>
          </a:r>
          <a:endParaRPr lang="ru-RU"/>
        </a:p>
      </dgm:t>
    </dgm:pt>
    <dgm:pt modelId="{B1611D62-43A5-40C0-910B-052B248E01DF}" type="parTrans" cxnId="{3E735CE1-BA8E-412E-871A-B4B7D099DE17}">
      <dgm:prSet/>
      <dgm:spPr/>
      <dgm:t>
        <a:bodyPr/>
        <a:lstStyle/>
        <a:p>
          <a:endParaRPr lang="ru-RU"/>
        </a:p>
      </dgm:t>
    </dgm:pt>
    <dgm:pt modelId="{9431C8FE-159A-4D14-AB9D-47D3706F4BDA}" type="sibTrans" cxnId="{3E735CE1-BA8E-412E-871A-B4B7D099DE17}">
      <dgm:prSet/>
      <dgm:spPr/>
      <dgm:t>
        <a:bodyPr/>
        <a:lstStyle/>
        <a:p>
          <a:endParaRPr lang="ru-RU"/>
        </a:p>
      </dgm:t>
    </dgm:pt>
    <dgm:pt modelId="{A8956918-95D0-4A7A-AC00-BBE00D1523ED}">
      <dgm:prSet/>
      <dgm:spPr/>
      <dgm:t>
        <a:bodyPr/>
        <a:lstStyle/>
        <a:p>
          <a:pPr rtl="0"/>
          <a:r>
            <a:rPr lang="ru-RU" smtClean="0"/>
            <a:t>Дети:  хотят играть в игру в группе  добывать драгоценные камни, нам нужно создать макет, который поможет детям играть в такую игру</a:t>
          </a:r>
          <a:endParaRPr lang="ru-RU"/>
        </a:p>
      </dgm:t>
    </dgm:pt>
    <dgm:pt modelId="{B9A02C09-E89F-4439-890D-EB53A9F45581}" type="parTrans" cxnId="{3BA98100-FAD2-475A-8775-E7988F3A1237}">
      <dgm:prSet/>
      <dgm:spPr/>
      <dgm:t>
        <a:bodyPr/>
        <a:lstStyle/>
        <a:p>
          <a:endParaRPr lang="ru-RU"/>
        </a:p>
      </dgm:t>
    </dgm:pt>
    <dgm:pt modelId="{3F16E8D2-DAF9-4454-817A-DB19FB25914C}" type="sibTrans" cxnId="{3BA98100-FAD2-475A-8775-E7988F3A1237}">
      <dgm:prSet/>
      <dgm:spPr/>
      <dgm:t>
        <a:bodyPr/>
        <a:lstStyle/>
        <a:p>
          <a:endParaRPr lang="ru-RU"/>
        </a:p>
      </dgm:t>
    </dgm:pt>
    <dgm:pt modelId="{C9FDFC81-5FA6-4A5A-A6DA-E9E361A984AE}" type="pres">
      <dgm:prSet presAssocID="{D2EB5A8F-97B1-430B-998C-DDDEC87C2B35}" presName="compositeShape" presStyleCnt="0">
        <dgm:presLayoutVars>
          <dgm:chMax val="2"/>
          <dgm:dir/>
          <dgm:resizeHandles val="exact"/>
        </dgm:presLayoutVars>
      </dgm:prSet>
      <dgm:spPr/>
    </dgm:pt>
    <dgm:pt modelId="{68FC2F31-801C-40B3-9AD3-67522FA2D7F4}" type="pres">
      <dgm:prSet presAssocID="{D2EB5A8F-97B1-430B-998C-DDDEC87C2B35}" presName="divider" presStyleLbl="fgShp" presStyleIdx="0" presStyleCnt="1"/>
      <dgm:spPr/>
    </dgm:pt>
    <dgm:pt modelId="{6A500A4A-13BA-4EA0-967C-6D54EAF616EE}" type="pres">
      <dgm:prSet presAssocID="{6806C6A5-67F4-4BE2-B59C-291F2C10146B}" presName="downArrow" presStyleLbl="node1" presStyleIdx="0" presStyleCnt="2"/>
      <dgm:spPr/>
    </dgm:pt>
    <dgm:pt modelId="{6379FA0F-E7DF-489C-A9B4-0E495DC8A452}" type="pres">
      <dgm:prSet presAssocID="{6806C6A5-67F4-4BE2-B59C-291F2C10146B}" presName="downArrowText" presStyleLbl="revTx" presStyleIdx="0" presStyleCnt="2">
        <dgm:presLayoutVars>
          <dgm:bulletEnabled val="1"/>
        </dgm:presLayoutVars>
      </dgm:prSet>
      <dgm:spPr/>
    </dgm:pt>
    <dgm:pt modelId="{CD8A0F20-1B1B-447E-B6F9-3DD25DEC6C2A}" type="pres">
      <dgm:prSet presAssocID="{A8956918-95D0-4A7A-AC00-BBE00D1523ED}" presName="upArrow" presStyleLbl="node1" presStyleIdx="1" presStyleCnt="2"/>
      <dgm:spPr/>
    </dgm:pt>
    <dgm:pt modelId="{E8A8CB58-780C-488A-A025-C1E3F3DA669C}" type="pres">
      <dgm:prSet presAssocID="{A8956918-95D0-4A7A-AC00-BBE00D1523ED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E6E6CF40-55DF-4991-8EC6-7C9A896BA13A}" type="presOf" srcId="{A8956918-95D0-4A7A-AC00-BBE00D1523ED}" destId="{E8A8CB58-780C-488A-A025-C1E3F3DA669C}" srcOrd="0" destOrd="0" presId="urn:microsoft.com/office/officeart/2005/8/layout/arrow3"/>
    <dgm:cxn modelId="{3E735CE1-BA8E-412E-871A-B4B7D099DE17}" srcId="{D2EB5A8F-97B1-430B-998C-DDDEC87C2B35}" destId="{6806C6A5-67F4-4BE2-B59C-291F2C10146B}" srcOrd="0" destOrd="0" parTransId="{B1611D62-43A5-40C0-910B-052B248E01DF}" sibTransId="{9431C8FE-159A-4D14-AB9D-47D3706F4BDA}"/>
    <dgm:cxn modelId="{62A3B0BF-AA10-4849-B40A-64F231A640A7}" type="presOf" srcId="{6806C6A5-67F4-4BE2-B59C-291F2C10146B}" destId="{6379FA0F-E7DF-489C-A9B4-0E495DC8A452}" srcOrd="0" destOrd="0" presId="urn:microsoft.com/office/officeart/2005/8/layout/arrow3"/>
    <dgm:cxn modelId="{3BA98100-FAD2-475A-8775-E7988F3A1237}" srcId="{D2EB5A8F-97B1-430B-998C-DDDEC87C2B35}" destId="{A8956918-95D0-4A7A-AC00-BBE00D1523ED}" srcOrd="1" destOrd="0" parTransId="{B9A02C09-E89F-4439-890D-EB53A9F45581}" sibTransId="{3F16E8D2-DAF9-4454-817A-DB19FB25914C}"/>
    <dgm:cxn modelId="{8CF0A949-8647-4782-A1C9-A0B7688873E9}" type="presOf" srcId="{D2EB5A8F-97B1-430B-998C-DDDEC87C2B35}" destId="{C9FDFC81-5FA6-4A5A-A6DA-E9E361A984AE}" srcOrd="0" destOrd="0" presId="urn:microsoft.com/office/officeart/2005/8/layout/arrow3"/>
    <dgm:cxn modelId="{F19CAA74-4C13-4723-B1BA-CE7E94649133}" type="presParOf" srcId="{C9FDFC81-5FA6-4A5A-A6DA-E9E361A984AE}" destId="{68FC2F31-801C-40B3-9AD3-67522FA2D7F4}" srcOrd="0" destOrd="0" presId="urn:microsoft.com/office/officeart/2005/8/layout/arrow3"/>
    <dgm:cxn modelId="{18682700-1B06-4876-9F76-5BA79AD9202B}" type="presParOf" srcId="{C9FDFC81-5FA6-4A5A-A6DA-E9E361A984AE}" destId="{6A500A4A-13BA-4EA0-967C-6D54EAF616EE}" srcOrd="1" destOrd="0" presId="urn:microsoft.com/office/officeart/2005/8/layout/arrow3"/>
    <dgm:cxn modelId="{47FB6E89-0233-4609-9531-B95295F9B4B6}" type="presParOf" srcId="{C9FDFC81-5FA6-4A5A-A6DA-E9E361A984AE}" destId="{6379FA0F-E7DF-489C-A9B4-0E495DC8A452}" srcOrd="2" destOrd="0" presId="urn:microsoft.com/office/officeart/2005/8/layout/arrow3"/>
    <dgm:cxn modelId="{9781A5F8-3CBA-4059-A2FE-3898E83EAD37}" type="presParOf" srcId="{C9FDFC81-5FA6-4A5A-A6DA-E9E361A984AE}" destId="{CD8A0F20-1B1B-447E-B6F9-3DD25DEC6C2A}" srcOrd="3" destOrd="0" presId="urn:microsoft.com/office/officeart/2005/8/layout/arrow3"/>
    <dgm:cxn modelId="{A31E2E4C-05B6-4847-9E37-D50EF90CB951}" type="presParOf" srcId="{C9FDFC81-5FA6-4A5A-A6DA-E9E361A984AE}" destId="{E8A8CB58-780C-488A-A025-C1E3F3DA669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B1E2FB-B63D-4002-89A8-DE0BAC650A7B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B1AFF7-8384-4DCA-8841-B40E58A3AE3C}">
      <dgm:prSet custT="1"/>
      <dgm:spPr/>
      <dgm:t>
        <a:bodyPr/>
        <a:lstStyle/>
        <a:p>
          <a:pPr rtl="0"/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ПЕДАГОГА: </a:t>
          </a:r>
          <a:r>
            <a:rPr lang="ru-RU" sz="1200" dirty="0" smtClean="0"/>
            <a:t>познакомить детей с историй  родного края, особенностями развития горного дела, добычи драгоценных камней.  Развить навыки целеполагания, планирования совместной деятельности со сверстниками, в процессе работы над проектом</a:t>
          </a:r>
          <a:endParaRPr lang="ru-RU" sz="1200" dirty="0"/>
        </a:p>
      </dgm:t>
    </dgm:pt>
    <dgm:pt modelId="{08C0A0FA-BD50-4A67-AD6A-A2E72E0EA096}" type="parTrans" cxnId="{2E929C6E-E139-4BF6-AF1A-BD0D9A95580F}">
      <dgm:prSet/>
      <dgm:spPr/>
      <dgm:t>
        <a:bodyPr/>
        <a:lstStyle/>
        <a:p>
          <a:endParaRPr lang="ru-RU" sz="1800"/>
        </a:p>
      </dgm:t>
    </dgm:pt>
    <dgm:pt modelId="{EC153C88-5AAA-404E-A238-F7C4BD6E3FF4}" type="sibTrans" cxnId="{2E929C6E-E139-4BF6-AF1A-BD0D9A95580F}">
      <dgm:prSet/>
      <dgm:spPr/>
      <dgm:t>
        <a:bodyPr/>
        <a:lstStyle/>
        <a:p>
          <a:endParaRPr lang="ru-RU" sz="1800"/>
        </a:p>
      </dgm:t>
    </dgm:pt>
    <dgm:pt modelId="{56EA48F1-7DF8-46CA-A836-B4225A9B7303}">
      <dgm:prSet custT="1"/>
      <dgm:spPr/>
      <dgm:t>
        <a:bodyPr/>
        <a:lstStyle/>
        <a:p>
          <a:pPr rtl="0"/>
          <a:r>
            <a:rPr lang="ru-RU" sz="1200" b="1" cap="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Детей: </a:t>
          </a:r>
          <a:r>
            <a:rPr lang="ru-RU" sz="1200" dirty="0" smtClean="0"/>
            <a:t>создать макета «Земли секреты»</a:t>
          </a:r>
          <a:endParaRPr lang="ru-RU" sz="1200" dirty="0"/>
        </a:p>
      </dgm:t>
    </dgm:pt>
    <dgm:pt modelId="{5CE9D7CD-C3F6-4024-AED1-4D5BC5C5AAB0}" type="parTrans" cxnId="{135F24B5-248B-469B-A043-AD400B78DAB0}">
      <dgm:prSet/>
      <dgm:spPr/>
      <dgm:t>
        <a:bodyPr/>
        <a:lstStyle/>
        <a:p>
          <a:endParaRPr lang="ru-RU" sz="1800"/>
        </a:p>
      </dgm:t>
    </dgm:pt>
    <dgm:pt modelId="{4EF19892-C405-4BD1-B7AA-BFFF4C84277E}" type="sibTrans" cxnId="{135F24B5-248B-469B-A043-AD400B78DAB0}">
      <dgm:prSet/>
      <dgm:spPr/>
      <dgm:t>
        <a:bodyPr/>
        <a:lstStyle/>
        <a:p>
          <a:endParaRPr lang="ru-RU" sz="1800"/>
        </a:p>
      </dgm:t>
    </dgm:pt>
    <dgm:pt modelId="{A7AD69BA-C4CD-4C3F-ACBE-298E7C31CFEA}" type="pres">
      <dgm:prSet presAssocID="{88B1E2FB-B63D-4002-89A8-DE0BAC650A7B}" presName="compositeShape" presStyleCnt="0">
        <dgm:presLayoutVars>
          <dgm:chMax val="2"/>
          <dgm:dir/>
          <dgm:resizeHandles val="exact"/>
        </dgm:presLayoutVars>
      </dgm:prSet>
      <dgm:spPr/>
    </dgm:pt>
    <dgm:pt modelId="{C4A55C97-619B-4FAE-8EC3-F9183DB57204}" type="pres">
      <dgm:prSet presAssocID="{88B1E2FB-B63D-4002-89A8-DE0BAC650A7B}" presName="ribbon" presStyleLbl="node1" presStyleIdx="0" presStyleCnt="1"/>
      <dgm:spPr/>
    </dgm:pt>
    <dgm:pt modelId="{220E7BDC-410B-43A3-899D-239DC6A150F7}" type="pres">
      <dgm:prSet presAssocID="{88B1E2FB-B63D-4002-89A8-DE0BAC650A7B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9B453C9C-B8F9-4094-A6B6-1EB599E37158}" type="pres">
      <dgm:prSet presAssocID="{88B1E2FB-B63D-4002-89A8-DE0BAC650A7B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2C85D8E-759E-4753-82F4-D6E884C9535D}" type="presOf" srcId="{56EA48F1-7DF8-46CA-A836-B4225A9B7303}" destId="{9B453C9C-B8F9-4094-A6B6-1EB599E37158}" srcOrd="0" destOrd="0" presId="urn:microsoft.com/office/officeart/2005/8/layout/arrow6"/>
    <dgm:cxn modelId="{C708CA3B-9E8D-4E83-AEFD-1034E4FA55C6}" type="presOf" srcId="{84B1AFF7-8384-4DCA-8841-B40E58A3AE3C}" destId="{220E7BDC-410B-43A3-899D-239DC6A150F7}" srcOrd="0" destOrd="0" presId="urn:microsoft.com/office/officeart/2005/8/layout/arrow6"/>
    <dgm:cxn modelId="{135F24B5-248B-469B-A043-AD400B78DAB0}" srcId="{88B1E2FB-B63D-4002-89A8-DE0BAC650A7B}" destId="{56EA48F1-7DF8-46CA-A836-B4225A9B7303}" srcOrd="1" destOrd="0" parTransId="{5CE9D7CD-C3F6-4024-AED1-4D5BC5C5AAB0}" sibTransId="{4EF19892-C405-4BD1-B7AA-BFFF4C84277E}"/>
    <dgm:cxn modelId="{F3F370D0-FE82-467F-8A50-AA9D19A1DD95}" type="presOf" srcId="{88B1E2FB-B63D-4002-89A8-DE0BAC650A7B}" destId="{A7AD69BA-C4CD-4C3F-ACBE-298E7C31CFEA}" srcOrd="0" destOrd="0" presId="urn:microsoft.com/office/officeart/2005/8/layout/arrow6"/>
    <dgm:cxn modelId="{2E929C6E-E139-4BF6-AF1A-BD0D9A95580F}" srcId="{88B1E2FB-B63D-4002-89A8-DE0BAC650A7B}" destId="{84B1AFF7-8384-4DCA-8841-B40E58A3AE3C}" srcOrd="0" destOrd="0" parTransId="{08C0A0FA-BD50-4A67-AD6A-A2E72E0EA096}" sibTransId="{EC153C88-5AAA-404E-A238-F7C4BD6E3FF4}"/>
    <dgm:cxn modelId="{6C0759A9-B33F-4097-B39E-66AD551FD808}" type="presParOf" srcId="{A7AD69BA-C4CD-4C3F-ACBE-298E7C31CFEA}" destId="{C4A55C97-619B-4FAE-8EC3-F9183DB57204}" srcOrd="0" destOrd="0" presId="urn:microsoft.com/office/officeart/2005/8/layout/arrow6"/>
    <dgm:cxn modelId="{9BC3E1CB-0EC6-4178-9ED0-94DBF0139573}" type="presParOf" srcId="{A7AD69BA-C4CD-4C3F-ACBE-298E7C31CFEA}" destId="{220E7BDC-410B-43A3-899D-239DC6A150F7}" srcOrd="1" destOrd="0" presId="urn:microsoft.com/office/officeart/2005/8/layout/arrow6"/>
    <dgm:cxn modelId="{77A38F68-B67C-45A7-BDED-BC503D12C77B}" type="presParOf" srcId="{A7AD69BA-C4CD-4C3F-ACBE-298E7C31CFEA}" destId="{9B453C9C-B8F9-4094-A6B6-1EB599E3715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68B25B-2045-4634-B6F3-3186532AE47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E371FEB-5D94-4CD0-90A6-CD0F64CDBD62}">
      <dgm:prSet custT="1"/>
      <dgm:spPr/>
      <dgm:t>
        <a:bodyPr/>
        <a:lstStyle/>
        <a:p>
          <a:pPr rtl="0"/>
          <a:r>
            <a:rPr lang="ru-RU" sz="1600" smtClean="0"/>
            <a:t>Реализовать проект «Земли сектеты»</a:t>
          </a:r>
          <a:endParaRPr lang="ru-RU" sz="1600"/>
        </a:p>
      </dgm:t>
    </dgm:pt>
    <dgm:pt modelId="{A828B79D-DD0A-428B-9774-D7715AB9E651}" type="parTrans" cxnId="{918E8DC5-6837-4439-849A-CCDBAF09300B}">
      <dgm:prSet/>
      <dgm:spPr/>
      <dgm:t>
        <a:bodyPr/>
        <a:lstStyle/>
        <a:p>
          <a:endParaRPr lang="ru-RU" sz="2800"/>
        </a:p>
      </dgm:t>
    </dgm:pt>
    <dgm:pt modelId="{18A059F2-EE55-4E0A-870C-17269E7F1705}" type="sibTrans" cxnId="{918E8DC5-6837-4439-849A-CCDBAF09300B}">
      <dgm:prSet/>
      <dgm:spPr/>
      <dgm:t>
        <a:bodyPr/>
        <a:lstStyle/>
        <a:p>
          <a:endParaRPr lang="ru-RU" sz="2800"/>
        </a:p>
      </dgm:t>
    </dgm:pt>
    <dgm:pt modelId="{4F6818F6-1E5E-40C1-9627-6A7395935CBE}">
      <dgm:prSet custT="1"/>
      <dgm:spPr/>
      <dgm:t>
        <a:bodyPr/>
        <a:lstStyle/>
        <a:p>
          <a:pPr rtl="0"/>
          <a:r>
            <a:rPr lang="ru-RU" sz="1600" smtClean="0"/>
            <a:t>Приобщить родителей к проекту, как участников (помощь в подборе различных материалов) и как зрителей посмотреть итоговый ролик (создание макета)</a:t>
          </a:r>
          <a:endParaRPr lang="ru-RU" sz="1600"/>
        </a:p>
      </dgm:t>
    </dgm:pt>
    <dgm:pt modelId="{18161A23-F811-45CB-AED8-27522515138A}" type="parTrans" cxnId="{056568A3-C0A9-449A-B857-54BA597BF61A}">
      <dgm:prSet/>
      <dgm:spPr/>
      <dgm:t>
        <a:bodyPr/>
        <a:lstStyle/>
        <a:p>
          <a:endParaRPr lang="ru-RU" sz="2800"/>
        </a:p>
      </dgm:t>
    </dgm:pt>
    <dgm:pt modelId="{C1A8F994-5773-4A9F-801A-7B8ED27C1312}" type="sibTrans" cxnId="{056568A3-C0A9-449A-B857-54BA597BF61A}">
      <dgm:prSet/>
      <dgm:spPr/>
      <dgm:t>
        <a:bodyPr/>
        <a:lstStyle/>
        <a:p>
          <a:endParaRPr lang="ru-RU" sz="2800"/>
        </a:p>
      </dgm:t>
    </dgm:pt>
    <dgm:pt modelId="{53BDA1D8-1D71-4B89-A129-DA55F7210F36}">
      <dgm:prSet custT="1"/>
      <dgm:spPr/>
      <dgm:t>
        <a:bodyPr/>
        <a:lstStyle/>
        <a:p>
          <a:pPr rtl="0"/>
          <a:r>
            <a:rPr lang="ru-RU" sz="1600" smtClean="0"/>
            <a:t>Создать макет</a:t>
          </a:r>
          <a:endParaRPr lang="ru-RU" sz="1600"/>
        </a:p>
      </dgm:t>
    </dgm:pt>
    <dgm:pt modelId="{4B604ADC-3C0E-4505-8CF9-6DDD2EAEF438}" type="parTrans" cxnId="{B4BAE4F1-9C68-447B-93EC-ACF63D3D8138}">
      <dgm:prSet/>
      <dgm:spPr/>
      <dgm:t>
        <a:bodyPr/>
        <a:lstStyle/>
        <a:p>
          <a:endParaRPr lang="ru-RU" sz="2800"/>
        </a:p>
      </dgm:t>
    </dgm:pt>
    <dgm:pt modelId="{36B5D06B-3096-4890-886B-7466A978F3CE}" type="sibTrans" cxnId="{B4BAE4F1-9C68-447B-93EC-ACF63D3D8138}">
      <dgm:prSet/>
      <dgm:spPr/>
      <dgm:t>
        <a:bodyPr/>
        <a:lstStyle/>
        <a:p>
          <a:endParaRPr lang="ru-RU" sz="2800"/>
        </a:p>
      </dgm:t>
    </dgm:pt>
    <dgm:pt modelId="{827077DE-5312-40DD-977C-73D17A768C12}">
      <dgm:prSet custT="1"/>
      <dgm:spPr/>
      <dgm:t>
        <a:bodyPr/>
        <a:lstStyle/>
        <a:p>
          <a:pPr rtl="0"/>
          <a:r>
            <a:rPr lang="ru-RU" sz="1600" smtClean="0"/>
            <a:t>Формировать интерес к истории родного края </a:t>
          </a:r>
          <a:endParaRPr lang="ru-RU" sz="1600"/>
        </a:p>
      </dgm:t>
    </dgm:pt>
    <dgm:pt modelId="{30527CDB-28EE-472F-AF4E-B88B2FB32F73}" type="parTrans" cxnId="{6DA9EA5C-57DD-464D-BBDF-8BCA0E4CA8B1}">
      <dgm:prSet/>
      <dgm:spPr/>
      <dgm:t>
        <a:bodyPr/>
        <a:lstStyle/>
        <a:p>
          <a:endParaRPr lang="ru-RU" sz="2800"/>
        </a:p>
      </dgm:t>
    </dgm:pt>
    <dgm:pt modelId="{2FCE1DC0-A83A-4F76-BA8D-14EC2E4F9B31}" type="sibTrans" cxnId="{6DA9EA5C-57DD-464D-BBDF-8BCA0E4CA8B1}">
      <dgm:prSet/>
      <dgm:spPr/>
      <dgm:t>
        <a:bodyPr/>
        <a:lstStyle/>
        <a:p>
          <a:endParaRPr lang="ru-RU" sz="2800"/>
        </a:p>
      </dgm:t>
    </dgm:pt>
    <dgm:pt modelId="{6A005CFF-E49A-4D9A-8EA9-D07C393DAEAF}">
      <dgm:prSet custT="1"/>
      <dgm:spPr/>
      <dgm:t>
        <a:bodyPr/>
        <a:lstStyle/>
        <a:p>
          <a:pPr rtl="0"/>
          <a:r>
            <a:rPr lang="ru-RU" sz="1600" smtClean="0"/>
            <a:t>Расширить кругозор детей на основе материала, доступного их пониманию</a:t>
          </a:r>
          <a:endParaRPr lang="ru-RU" sz="1600"/>
        </a:p>
      </dgm:t>
    </dgm:pt>
    <dgm:pt modelId="{F2C1C153-7D84-4995-BAAB-9C07DA9C3E0A}" type="parTrans" cxnId="{1A8BFAF7-2168-495A-98F9-4ED316E8483E}">
      <dgm:prSet/>
      <dgm:spPr/>
      <dgm:t>
        <a:bodyPr/>
        <a:lstStyle/>
        <a:p>
          <a:endParaRPr lang="ru-RU" sz="2800"/>
        </a:p>
      </dgm:t>
    </dgm:pt>
    <dgm:pt modelId="{CBF87981-17ED-4D1C-8DC1-92CA5A3A4A8F}" type="sibTrans" cxnId="{1A8BFAF7-2168-495A-98F9-4ED316E8483E}">
      <dgm:prSet/>
      <dgm:spPr/>
      <dgm:t>
        <a:bodyPr/>
        <a:lstStyle/>
        <a:p>
          <a:endParaRPr lang="ru-RU" sz="2800"/>
        </a:p>
      </dgm:t>
    </dgm:pt>
    <dgm:pt modelId="{43991478-7034-4B8C-8F6E-1236268254DF}">
      <dgm:prSet custT="1"/>
      <dgm:spPr/>
      <dgm:t>
        <a:bodyPr/>
        <a:lstStyle/>
        <a:p>
          <a:pPr rtl="0"/>
          <a:r>
            <a:rPr lang="ru-RU" sz="1600" smtClean="0"/>
            <a:t>Учить видеть красоту и богатств земли уральской</a:t>
          </a:r>
          <a:endParaRPr lang="ru-RU" sz="1600"/>
        </a:p>
      </dgm:t>
    </dgm:pt>
    <dgm:pt modelId="{A0CB0FAB-2C5B-4364-9C97-2CB0DD73EAE6}" type="parTrans" cxnId="{D652B0BB-5F49-48B4-BDB7-3A1BEDAFE6F2}">
      <dgm:prSet/>
      <dgm:spPr/>
      <dgm:t>
        <a:bodyPr/>
        <a:lstStyle/>
        <a:p>
          <a:endParaRPr lang="ru-RU" sz="2800"/>
        </a:p>
      </dgm:t>
    </dgm:pt>
    <dgm:pt modelId="{D08BC427-FD71-49A0-BA85-C32E4A9880AC}" type="sibTrans" cxnId="{D652B0BB-5F49-48B4-BDB7-3A1BEDAFE6F2}">
      <dgm:prSet/>
      <dgm:spPr/>
      <dgm:t>
        <a:bodyPr/>
        <a:lstStyle/>
        <a:p>
          <a:endParaRPr lang="ru-RU" sz="2800"/>
        </a:p>
      </dgm:t>
    </dgm:pt>
    <dgm:pt modelId="{9C79B5C5-F9D4-40AB-A5B2-6F760A40CFDA}">
      <dgm:prSet custT="1"/>
      <dgm:spPr/>
      <dgm:t>
        <a:bodyPr/>
        <a:lstStyle/>
        <a:p>
          <a:pPr rtl="0"/>
          <a:r>
            <a:rPr lang="ru-RU" sz="1600" smtClean="0"/>
            <a:t>Воспитывать у детей любовь к Родине, родному краю</a:t>
          </a:r>
          <a:endParaRPr lang="ru-RU" sz="1600"/>
        </a:p>
      </dgm:t>
    </dgm:pt>
    <dgm:pt modelId="{684BA2B7-103F-4D54-965F-3584E0E1B71E}" type="parTrans" cxnId="{5FEB8D84-CEED-4799-9484-64AC6051BCA8}">
      <dgm:prSet/>
      <dgm:spPr/>
      <dgm:t>
        <a:bodyPr/>
        <a:lstStyle/>
        <a:p>
          <a:endParaRPr lang="ru-RU" sz="2800"/>
        </a:p>
      </dgm:t>
    </dgm:pt>
    <dgm:pt modelId="{90F09DD5-A656-491C-805C-82D8CD924E73}" type="sibTrans" cxnId="{5FEB8D84-CEED-4799-9484-64AC6051BCA8}">
      <dgm:prSet/>
      <dgm:spPr/>
      <dgm:t>
        <a:bodyPr/>
        <a:lstStyle/>
        <a:p>
          <a:endParaRPr lang="ru-RU" sz="2800"/>
        </a:p>
      </dgm:t>
    </dgm:pt>
    <dgm:pt modelId="{C70AF277-E585-4CD7-8633-2541761B7605}" type="pres">
      <dgm:prSet presAssocID="{7B68B25B-2045-4634-B6F3-3186532AE47C}" presName="Name0" presStyleCnt="0">
        <dgm:presLayoutVars>
          <dgm:chMax val="7"/>
          <dgm:chPref val="7"/>
          <dgm:dir/>
        </dgm:presLayoutVars>
      </dgm:prSet>
      <dgm:spPr/>
    </dgm:pt>
    <dgm:pt modelId="{35390C0B-6444-4BF4-A3E8-28DB448DAB1A}" type="pres">
      <dgm:prSet presAssocID="{7B68B25B-2045-4634-B6F3-3186532AE47C}" presName="Name1" presStyleCnt="0"/>
      <dgm:spPr/>
    </dgm:pt>
    <dgm:pt modelId="{5699829D-B475-40B7-8FDE-ACAB9D731940}" type="pres">
      <dgm:prSet presAssocID="{7B68B25B-2045-4634-B6F3-3186532AE47C}" presName="cycle" presStyleCnt="0"/>
      <dgm:spPr/>
    </dgm:pt>
    <dgm:pt modelId="{4ECA4965-3DC2-4445-95FC-CB03106D74E4}" type="pres">
      <dgm:prSet presAssocID="{7B68B25B-2045-4634-B6F3-3186532AE47C}" presName="srcNode" presStyleLbl="node1" presStyleIdx="0" presStyleCnt="7"/>
      <dgm:spPr/>
    </dgm:pt>
    <dgm:pt modelId="{9B92A59A-193B-4A22-8BCE-EAF667B75FAB}" type="pres">
      <dgm:prSet presAssocID="{7B68B25B-2045-4634-B6F3-3186532AE47C}" presName="conn" presStyleLbl="parChTrans1D2" presStyleIdx="0" presStyleCnt="1"/>
      <dgm:spPr/>
    </dgm:pt>
    <dgm:pt modelId="{69D3D688-603D-4450-A4B7-465E7371C647}" type="pres">
      <dgm:prSet presAssocID="{7B68B25B-2045-4634-B6F3-3186532AE47C}" presName="extraNode" presStyleLbl="node1" presStyleIdx="0" presStyleCnt="7"/>
      <dgm:spPr/>
    </dgm:pt>
    <dgm:pt modelId="{E10CB4C3-268E-4FAB-AAF6-0D6225C58E03}" type="pres">
      <dgm:prSet presAssocID="{7B68B25B-2045-4634-B6F3-3186532AE47C}" presName="dstNode" presStyleLbl="node1" presStyleIdx="0" presStyleCnt="7"/>
      <dgm:spPr/>
    </dgm:pt>
    <dgm:pt modelId="{E811B907-CF8C-4234-9D81-4553E0925C70}" type="pres">
      <dgm:prSet presAssocID="{3E371FEB-5D94-4CD0-90A6-CD0F64CDBD62}" presName="text_1" presStyleLbl="node1" presStyleIdx="0" presStyleCnt="7">
        <dgm:presLayoutVars>
          <dgm:bulletEnabled val="1"/>
        </dgm:presLayoutVars>
      </dgm:prSet>
      <dgm:spPr/>
    </dgm:pt>
    <dgm:pt modelId="{023305CB-78D5-4F1A-9B46-2037555E0AFB}" type="pres">
      <dgm:prSet presAssocID="{3E371FEB-5D94-4CD0-90A6-CD0F64CDBD62}" presName="accent_1" presStyleCnt="0"/>
      <dgm:spPr/>
    </dgm:pt>
    <dgm:pt modelId="{683FD13C-E9F3-424F-BBDA-314648F86CA4}" type="pres">
      <dgm:prSet presAssocID="{3E371FEB-5D94-4CD0-90A6-CD0F64CDBD62}" presName="accentRepeatNode" presStyleLbl="solidFgAcc1" presStyleIdx="0" presStyleCnt="7"/>
      <dgm:spPr/>
    </dgm:pt>
    <dgm:pt modelId="{F3858532-8CD1-4D41-BE41-F388E06DBBA9}" type="pres">
      <dgm:prSet presAssocID="{4F6818F6-1E5E-40C1-9627-6A7395935CBE}" presName="text_2" presStyleLbl="node1" presStyleIdx="1" presStyleCnt="7">
        <dgm:presLayoutVars>
          <dgm:bulletEnabled val="1"/>
        </dgm:presLayoutVars>
      </dgm:prSet>
      <dgm:spPr/>
    </dgm:pt>
    <dgm:pt modelId="{A587005A-E370-4C1D-ADE6-F70BF432FA30}" type="pres">
      <dgm:prSet presAssocID="{4F6818F6-1E5E-40C1-9627-6A7395935CBE}" presName="accent_2" presStyleCnt="0"/>
      <dgm:spPr/>
    </dgm:pt>
    <dgm:pt modelId="{16E27204-1BFA-4E2E-AEE2-458748707986}" type="pres">
      <dgm:prSet presAssocID="{4F6818F6-1E5E-40C1-9627-6A7395935CBE}" presName="accentRepeatNode" presStyleLbl="solidFgAcc1" presStyleIdx="1" presStyleCnt="7"/>
      <dgm:spPr/>
    </dgm:pt>
    <dgm:pt modelId="{402FFC0C-0813-41C3-AAA8-6579A6CB37C3}" type="pres">
      <dgm:prSet presAssocID="{53BDA1D8-1D71-4B89-A129-DA55F7210F36}" presName="text_3" presStyleLbl="node1" presStyleIdx="2" presStyleCnt="7">
        <dgm:presLayoutVars>
          <dgm:bulletEnabled val="1"/>
        </dgm:presLayoutVars>
      </dgm:prSet>
      <dgm:spPr/>
    </dgm:pt>
    <dgm:pt modelId="{C5D9AF2C-F1E8-4D65-A782-950091C5481C}" type="pres">
      <dgm:prSet presAssocID="{53BDA1D8-1D71-4B89-A129-DA55F7210F36}" presName="accent_3" presStyleCnt="0"/>
      <dgm:spPr/>
    </dgm:pt>
    <dgm:pt modelId="{5BA199EA-0000-496E-99FE-F440E46DBEAD}" type="pres">
      <dgm:prSet presAssocID="{53BDA1D8-1D71-4B89-A129-DA55F7210F36}" presName="accentRepeatNode" presStyleLbl="solidFgAcc1" presStyleIdx="2" presStyleCnt="7"/>
      <dgm:spPr/>
    </dgm:pt>
    <dgm:pt modelId="{20A42C91-EDF6-4F9D-A5B3-C5D7D3C33B16}" type="pres">
      <dgm:prSet presAssocID="{827077DE-5312-40DD-977C-73D17A768C12}" presName="text_4" presStyleLbl="node1" presStyleIdx="3" presStyleCnt="7">
        <dgm:presLayoutVars>
          <dgm:bulletEnabled val="1"/>
        </dgm:presLayoutVars>
      </dgm:prSet>
      <dgm:spPr/>
    </dgm:pt>
    <dgm:pt modelId="{011CECF4-D45A-4FB5-86B7-EC4D68FB5942}" type="pres">
      <dgm:prSet presAssocID="{827077DE-5312-40DD-977C-73D17A768C12}" presName="accent_4" presStyleCnt="0"/>
      <dgm:spPr/>
    </dgm:pt>
    <dgm:pt modelId="{9A2F27A0-86FD-4804-A769-D49E08B0E69F}" type="pres">
      <dgm:prSet presAssocID="{827077DE-5312-40DD-977C-73D17A768C12}" presName="accentRepeatNode" presStyleLbl="solidFgAcc1" presStyleIdx="3" presStyleCnt="7"/>
      <dgm:spPr/>
    </dgm:pt>
    <dgm:pt modelId="{5BBBB428-53AD-4739-88A7-B191DF36BAA3}" type="pres">
      <dgm:prSet presAssocID="{6A005CFF-E49A-4D9A-8EA9-D07C393DAEAF}" presName="text_5" presStyleLbl="node1" presStyleIdx="4" presStyleCnt="7">
        <dgm:presLayoutVars>
          <dgm:bulletEnabled val="1"/>
        </dgm:presLayoutVars>
      </dgm:prSet>
      <dgm:spPr/>
    </dgm:pt>
    <dgm:pt modelId="{B307A73F-66B6-41EA-81FA-36561C88296A}" type="pres">
      <dgm:prSet presAssocID="{6A005CFF-E49A-4D9A-8EA9-D07C393DAEAF}" presName="accent_5" presStyleCnt="0"/>
      <dgm:spPr/>
    </dgm:pt>
    <dgm:pt modelId="{09F309E3-79B4-4854-A460-0D7D7D62BE81}" type="pres">
      <dgm:prSet presAssocID="{6A005CFF-E49A-4D9A-8EA9-D07C393DAEAF}" presName="accentRepeatNode" presStyleLbl="solidFgAcc1" presStyleIdx="4" presStyleCnt="7"/>
      <dgm:spPr/>
    </dgm:pt>
    <dgm:pt modelId="{DB48E966-B4BA-4590-8F37-CC11C982F530}" type="pres">
      <dgm:prSet presAssocID="{43991478-7034-4B8C-8F6E-1236268254DF}" presName="text_6" presStyleLbl="node1" presStyleIdx="5" presStyleCnt="7">
        <dgm:presLayoutVars>
          <dgm:bulletEnabled val="1"/>
        </dgm:presLayoutVars>
      </dgm:prSet>
      <dgm:spPr/>
    </dgm:pt>
    <dgm:pt modelId="{955D53B8-8B41-4C7A-AF39-3D4B81EF08B5}" type="pres">
      <dgm:prSet presAssocID="{43991478-7034-4B8C-8F6E-1236268254DF}" presName="accent_6" presStyleCnt="0"/>
      <dgm:spPr/>
    </dgm:pt>
    <dgm:pt modelId="{68F76706-E83E-4FBD-9291-40FCAC429495}" type="pres">
      <dgm:prSet presAssocID="{43991478-7034-4B8C-8F6E-1236268254DF}" presName="accentRepeatNode" presStyleLbl="solidFgAcc1" presStyleIdx="5" presStyleCnt="7"/>
      <dgm:spPr/>
    </dgm:pt>
    <dgm:pt modelId="{4FCDADC8-6555-44F4-9334-039B1B98D58D}" type="pres">
      <dgm:prSet presAssocID="{9C79B5C5-F9D4-40AB-A5B2-6F760A40CFDA}" presName="text_7" presStyleLbl="node1" presStyleIdx="6" presStyleCnt="7">
        <dgm:presLayoutVars>
          <dgm:bulletEnabled val="1"/>
        </dgm:presLayoutVars>
      </dgm:prSet>
      <dgm:spPr/>
    </dgm:pt>
    <dgm:pt modelId="{61A124C1-BD5C-464C-87A2-2816CC9C74B5}" type="pres">
      <dgm:prSet presAssocID="{9C79B5C5-F9D4-40AB-A5B2-6F760A40CFDA}" presName="accent_7" presStyleCnt="0"/>
      <dgm:spPr/>
    </dgm:pt>
    <dgm:pt modelId="{182F6E63-BB72-4E05-8BD3-4819E9B46172}" type="pres">
      <dgm:prSet presAssocID="{9C79B5C5-F9D4-40AB-A5B2-6F760A40CFDA}" presName="accentRepeatNode" presStyleLbl="solidFgAcc1" presStyleIdx="6" presStyleCnt="7"/>
      <dgm:spPr/>
    </dgm:pt>
  </dgm:ptLst>
  <dgm:cxnLst>
    <dgm:cxn modelId="{165C45B9-1BAB-42AB-9876-2BAE3BE37093}" type="presOf" srcId="{4F6818F6-1E5E-40C1-9627-6A7395935CBE}" destId="{F3858532-8CD1-4D41-BE41-F388E06DBBA9}" srcOrd="0" destOrd="0" presId="urn:microsoft.com/office/officeart/2008/layout/VerticalCurvedList"/>
    <dgm:cxn modelId="{D652B0BB-5F49-48B4-BDB7-3A1BEDAFE6F2}" srcId="{7B68B25B-2045-4634-B6F3-3186532AE47C}" destId="{43991478-7034-4B8C-8F6E-1236268254DF}" srcOrd="5" destOrd="0" parTransId="{A0CB0FAB-2C5B-4364-9C97-2CB0DD73EAE6}" sibTransId="{D08BC427-FD71-49A0-BA85-C32E4A9880AC}"/>
    <dgm:cxn modelId="{FE593E02-5A1E-497A-9F44-3A90F2AABD92}" type="presOf" srcId="{9C79B5C5-F9D4-40AB-A5B2-6F760A40CFDA}" destId="{4FCDADC8-6555-44F4-9334-039B1B98D58D}" srcOrd="0" destOrd="0" presId="urn:microsoft.com/office/officeart/2008/layout/VerticalCurvedList"/>
    <dgm:cxn modelId="{A2B8E76D-A201-4C0B-8A1D-D7BA558BB5D8}" type="presOf" srcId="{18A059F2-EE55-4E0A-870C-17269E7F1705}" destId="{9B92A59A-193B-4A22-8BCE-EAF667B75FAB}" srcOrd="0" destOrd="0" presId="urn:microsoft.com/office/officeart/2008/layout/VerticalCurvedList"/>
    <dgm:cxn modelId="{918E8DC5-6837-4439-849A-CCDBAF09300B}" srcId="{7B68B25B-2045-4634-B6F3-3186532AE47C}" destId="{3E371FEB-5D94-4CD0-90A6-CD0F64CDBD62}" srcOrd="0" destOrd="0" parTransId="{A828B79D-DD0A-428B-9774-D7715AB9E651}" sibTransId="{18A059F2-EE55-4E0A-870C-17269E7F1705}"/>
    <dgm:cxn modelId="{0F9E1DFD-3F04-44BD-828B-3F3C4730FE53}" type="presOf" srcId="{43991478-7034-4B8C-8F6E-1236268254DF}" destId="{DB48E966-B4BA-4590-8F37-CC11C982F530}" srcOrd="0" destOrd="0" presId="urn:microsoft.com/office/officeart/2008/layout/VerticalCurvedList"/>
    <dgm:cxn modelId="{056568A3-C0A9-449A-B857-54BA597BF61A}" srcId="{7B68B25B-2045-4634-B6F3-3186532AE47C}" destId="{4F6818F6-1E5E-40C1-9627-6A7395935CBE}" srcOrd="1" destOrd="0" parTransId="{18161A23-F811-45CB-AED8-27522515138A}" sibTransId="{C1A8F994-5773-4A9F-801A-7B8ED27C1312}"/>
    <dgm:cxn modelId="{40ED4387-1C4B-473A-AE67-E5268A34B77E}" type="presOf" srcId="{53BDA1D8-1D71-4B89-A129-DA55F7210F36}" destId="{402FFC0C-0813-41C3-AAA8-6579A6CB37C3}" srcOrd="0" destOrd="0" presId="urn:microsoft.com/office/officeart/2008/layout/VerticalCurvedList"/>
    <dgm:cxn modelId="{1B62028F-8412-449B-AFE6-B6D2E2BF7E01}" type="presOf" srcId="{3E371FEB-5D94-4CD0-90A6-CD0F64CDBD62}" destId="{E811B907-CF8C-4234-9D81-4553E0925C70}" srcOrd="0" destOrd="0" presId="urn:microsoft.com/office/officeart/2008/layout/VerticalCurvedList"/>
    <dgm:cxn modelId="{2A97CE29-9D29-4A73-BBD6-96D2E25B2146}" type="presOf" srcId="{6A005CFF-E49A-4D9A-8EA9-D07C393DAEAF}" destId="{5BBBB428-53AD-4739-88A7-B191DF36BAA3}" srcOrd="0" destOrd="0" presId="urn:microsoft.com/office/officeart/2008/layout/VerticalCurvedList"/>
    <dgm:cxn modelId="{1A8BFAF7-2168-495A-98F9-4ED316E8483E}" srcId="{7B68B25B-2045-4634-B6F3-3186532AE47C}" destId="{6A005CFF-E49A-4D9A-8EA9-D07C393DAEAF}" srcOrd="4" destOrd="0" parTransId="{F2C1C153-7D84-4995-BAAB-9C07DA9C3E0A}" sibTransId="{CBF87981-17ED-4D1C-8DC1-92CA5A3A4A8F}"/>
    <dgm:cxn modelId="{5FEB8D84-CEED-4799-9484-64AC6051BCA8}" srcId="{7B68B25B-2045-4634-B6F3-3186532AE47C}" destId="{9C79B5C5-F9D4-40AB-A5B2-6F760A40CFDA}" srcOrd="6" destOrd="0" parTransId="{684BA2B7-103F-4D54-965F-3584E0E1B71E}" sibTransId="{90F09DD5-A656-491C-805C-82D8CD924E73}"/>
    <dgm:cxn modelId="{6DA9EA5C-57DD-464D-BBDF-8BCA0E4CA8B1}" srcId="{7B68B25B-2045-4634-B6F3-3186532AE47C}" destId="{827077DE-5312-40DD-977C-73D17A768C12}" srcOrd="3" destOrd="0" parTransId="{30527CDB-28EE-472F-AF4E-B88B2FB32F73}" sibTransId="{2FCE1DC0-A83A-4F76-BA8D-14EC2E4F9B31}"/>
    <dgm:cxn modelId="{B4BAE4F1-9C68-447B-93EC-ACF63D3D8138}" srcId="{7B68B25B-2045-4634-B6F3-3186532AE47C}" destId="{53BDA1D8-1D71-4B89-A129-DA55F7210F36}" srcOrd="2" destOrd="0" parTransId="{4B604ADC-3C0E-4505-8CF9-6DDD2EAEF438}" sibTransId="{36B5D06B-3096-4890-886B-7466A978F3CE}"/>
    <dgm:cxn modelId="{0BD54DC5-EADE-45F9-8DEA-8A7D409A623A}" type="presOf" srcId="{7B68B25B-2045-4634-B6F3-3186532AE47C}" destId="{C70AF277-E585-4CD7-8633-2541761B7605}" srcOrd="0" destOrd="0" presId="urn:microsoft.com/office/officeart/2008/layout/VerticalCurvedList"/>
    <dgm:cxn modelId="{F28369D0-FB48-4D40-9FBA-F1AE2376AFCA}" type="presOf" srcId="{827077DE-5312-40DD-977C-73D17A768C12}" destId="{20A42C91-EDF6-4F9D-A5B3-C5D7D3C33B16}" srcOrd="0" destOrd="0" presId="urn:microsoft.com/office/officeart/2008/layout/VerticalCurvedList"/>
    <dgm:cxn modelId="{E6FB1152-19B3-4216-AF6F-7BFD6428E727}" type="presParOf" srcId="{C70AF277-E585-4CD7-8633-2541761B7605}" destId="{35390C0B-6444-4BF4-A3E8-28DB448DAB1A}" srcOrd="0" destOrd="0" presId="urn:microsoft.com/office/officeart/2008/layout/VerticalCurvedList"/>
    <dgm:cxn modelId="{55328AA3-EBA8-4852-A7D5-00015E7DA712}" type="presParOf" srcId="{35390C0B-6444-4BF4-A3E8-28DB448DAB1A}" destId="{5699829D-B475-40B7-8FDE-ACAB9D731940}" srcOrd="0" destOrd="0" presId="urn:microsoft.com/office/officeart/2008/layout/VerticalCurvedList"/>
    <dgm:cxn modelId="{C721945A-0D11-4509-BF9E-A9AE9C7E71F4}" type="presParOf" srcId="{5699829D-B475-40B7-8FDE-ACAB9D731940}" destId="{4ECA4965-3DC2-4445-95FC-CB03106D74E4}" srcOrd="0" destOrd="0" presId="urn:microsoft.com/office/officeart/2008/layout/VerticalCurvedList"/>
    <dgm:cxn modelId="{07239854-125E-4850-B5DC-00BC775D37D8}" type="presParOf" srcId="{5699829D-B475-40B7-8FDE-ACAB9D731940}" destId="{9B92A59A-193B-4A22-8BCE-EAF667B75FAB}" srcOrd="1" destOrd="0" presId="urn:microsoft.com/office/officeart/2008/layout/VerticalCurvedList"/>
    <dgm:cxn modelId="{4BA20052-3D15-4A5A-8106-88E4E6CC1B5E}" type="presParOf" srcId="{5699829D-B475-40B7-8FDE-ACAB9D731940}" destId="{69D3D688-603D-4450-A4B7-465E7371C647}" srcOrd="2" destOrd="0" presId="urn:microsoft.com/office/officeart/2008/layout/VerticalCurvedList"/>
    <dgm:cxn modelId="{F72C6C6D-D4C4-401F-A3B4-DB88DE96A897}" type="presParOf" srcId="{5699829D-B475-40B7-8FDE-ACAB9D731940}" destId="{E10CB4C3-268E-4FAB-AAF6-0D6225C58E03}" srcOrd="3" destOrd="0" presId="urn:microsoft.com/office/officeart/2008/layout/VerticalCurvedList"/>
    <dgm:cxn modelId="{CD8E1A9F-62FD-4A12-8726-FA89C0ADC628}" type="presParOf" srcId="{35390C0B-6444-4BF4-A3E8-28DB448DAB1A}" destId="{E811B907-CF8C-4234-9D81-4553E0925C70}" srcOrd="1" destOrd="0" presId="urn:microsoft.com/office/officeart/2008/layout/VerticalCurvedList"/>
    <dgm:cxn modelId="{B9DA5F31-52DF-445D-B132-1A55E14F9818}" type="presParOf" srcId="{35390C0B-6444-4BF4-A3E8-28DB448DAB1A}" destId="{023305CB-78D5-4F1A-9B46-2037555E0AFB}" srcOrd="2" destOrd="0" presId="urn:microsoft.com/office/officeart/2008/layout/VerticalCurvedList"/>
    <dgm:cxn modelId="{E91EAA04-B543-4241-8DEF-925A7B2DE757}" type="presParOf" srcId="{023305CB-78D5-4F1A-9B46-2037555E0AFB}" destId="{683FD13C-E9F3-424F-BBDA-314648F86CA4}" srcOrd="0" destOrd="0" presId="urn:microsoft.com/office/officeart/2008/layout/VerticalCurvedList"/>
    <dgm:cxn modelId="{DE959833-0C58-48DC-92EA-4BF2B0D3A926}" type="presParOf" srcId="{35390C0B-6444-4BF4-A3E8-28DB448DAB1A}" destId="{F3858532-8CD1-4D41-BE41-F388E06DBBA9}" srcOrd="3" destOrd="0" presId="urn:microsoft.com/office/officeart/2008/layout/VerticalCurvedList"/>
    <dgm:cxn modelId="{AC897055-79CC-4FFF-8688-CD3338CC95CA}" type="presParOf" srcId="{35390C0B-6444-4BF4-A3E8-28DB448DAB1A}" destId="{A587005A-E370-4C1D-ADE6-F70BF432FA30}" srcOrd="4" destOrd="0" presId="urn:microsoft.com/office/officeart/2008/layout/VerticalCurvedList"/>
    <dgm:cxn modelId="{700E128D-4998-4BC2-BD2C-A7ECD07BFF0C}" type="presParOf" srcId="{A587005A-E370-4C1D-ADE6-F70BF432FA30}" destId="{16E27204-1BFA-4E2E-AEE2-458748707986}" srcOrd="0" destOrd="0" presId="urn:microsoft.com/office/officeart/2008/layout/VerticalCurvedList"/>
    <dgm:cxn modelId="{81378138-90C2-4501-8F4B-5C24F51A971D}" type="presParOf" srcId="{35390C0B-6444-4BF4-A3E8-28DB448DAB1A}" destId="{402FFC0C-0813-41C3-AAA8-6579A6CB37C3}" srcOrd="5" destOrd="0" presId="urn:microsoft.com/office/officeart/2008/layout/VerticalCurvedList"/>
    <dgm:cxn modelId="{51DC55F6-94B1-4AB7-9D65-561719940AED}" type="presParOf" srcId="{35390C0B-6444-4BF4-A3E8-28DB448DAB1A}" destId="{C5D9AF2C-F1E8-4D65-A782-950091C5481C}" srcOrd="6" destOrd="0" presId="urn:microsoft.com/office/officeart/2008/layout/VerticalCurvedList"/>
    <dgm:cxn modelId="{8ED5480F-A79A-4F91-BB55-C198D5326347}" type="presParOf" srcId="{C5D9AF2C-F1E8-4D65-A782-950091C5481C}" destId="{5BA199EA-0000-496E-99FE-F440E46DBEAD}" srcOrd="0" destOrd="0" presId="urn:microsoft.com/office/officeart/2008/layout/VerticalCurvedList"/>
    <dgm:cxn modelId="{E2CD7A98-C657-45C3-AA9E-B5A7D055AC59}" type="presParOf" srcId="{35390C0B-6444-4BF4-A3E8-28DB448DAB1A}" destId="{20A42C91-EDF6-4F9D-A5B3-C5D7D3C33B16}" srcOrd="7" destOrd="0" presId="urn:microsoft.com/office/officeart/2008/layout/VerticalCurvedList"/>
    <dgm:cxn modelId="{D67706BC-2CB6-4655-B915-108A5D800E65}" type="presParOf" srcId="{35390C0B-6444-4BF4-A3E8-28DB448DAB1A}" destId="{011CECF4-D45A-4FB5-86B7-EC4D68FB5942}" srcOrd="8" destOrd="0" presId="urn:microsoft.com/office/officeart/2008/layout/VerticalCurvedList"/>
    <dgm:cxn modelId="{A37D8F25-A300-4840-98CD-BA607D01DD52}" type="presParOf" srcId="{011CECF4-D45A-4FB5-86B7-EC4D68FB5942}" destId="{9A2F27A0-86FD-4804-A769-D49E08B0E69F}" srcOrd="0" destOrd="0" presId="urn:microsoft.com/office/officeart/2008/layout/VerticalCurvedList"/>
    <dgm:cxn modelId="{40B29811-62FE-40EC-96BC-F2698A22B693}" type="presParOf" srcId="{35390C0B-6444-4BF4-A3E8-28DB448DAB1A}" destId="{5BBBB428-53AD-4739-88A7-B191DF36BAA3}" srcOrd="9" destOrd="0" presId="urn:microsoft.com/office/officeart/2008/layout/VerticalCurvedList"/>
    <dgm:cxn modelId="{65CE2EBB-6DC5-4162-B418-362928F37145}" type="presParOf" srcId="{35390C0B-6444-4BF4-A3E8-28DB448DAB1A}" destId="{B307A73F-66B6-41EA-81FA-36561C88296A}" srcOrd="10" destOrd="0" presId="urn:microsoft.com/office/officeart/2008/layout/VerticalCurvedList"/>
    <dgm:cxn modelId="{941B3767-A513-40C0-A368-C06AB912CC7E}" type="presParOf" srcId="{B307A73F-66B6-41EA-81FA-36561C88296A}" destId="{09F309E3-79B4-4854-A460-0D7D7D62BE81}" srcOrd="0" destOrd="0" presId="urn:microsoft.com/office/officeart/2008/layout/VerticalCurvedList"/>
    <dgm:cxn modelId="{975E2CC5-EEAA-4412-A295-9694B10EE098}" type="presParOf" srcId="{35390C0B-6444-4BF4-A3E8-28DB448DAB1A}" destId="{DB48E966-B4BA-4590-8F37-CC11C982F530}" srcOrd="11" destOrd="0" presId="urn:microsoft.com/office/officeart/2008/layout/VerticalCurvedList"/>
    <dgm:cxn modelId="{5307A68A-D2CD-435C-918D-E808DD646817}" type="presParOf" srcId="{35390C0B-6444-4BF4-A3E8-28DB448DAB1A}" destId="{955D53B8-8B41-4C7A-AF39-3D4B81EF08B5}" srcOrd="12" destOrd="0" presId="urn:microsoft.com/office/officeart/2008/layout/VerticalCurvedList"/>
    <dgm:cxn modelId="{5E4C5738-DA15-4FC1-9B1A-8554F79FA82A}" type="presParOf" srcId="{955D53B8-8B41-4C7A-AF39-3D4B81EF08B5}" destId="{68F76706-E83E-4FBD-9291-40FCAC429495}" srcOrd="0" destOrd="0" presId="urn:microsoft.com/office/officeart/2008/layout/VerticalCurvedList"/>
    <dgm:cxn modelId="{2CBCC656-4F55-40AE-A326-F91641353704}" type="presParOf" srcId="{35390C0B-6444-4BF4-A3E8-28DB448DAB1A}" destId="{4FCDADC8-6555-44F4-9334-039B1B98D58D}" srcOrd="13" destOrd="0" presId="urn:microsoft.com/office/officeart/2008/layout/VerticalCurvedList"/>
    <dgm:cxn modelId="{3DCC7E5D-FA2D-43A3-9ACF-E68BBC9433C2}" type="presParOf" srcId="{35390C0B-6444-4BF4-A3E8-28DB448DAB1A}" destId="{61A124C1-BD5C-464C-87A2-2816CC9C74B5}" srcOrd="14" destOrd="0" presId="urn:microsoft.com/office/officeart/2008/layout/VerticalCurvedList"/>
    <dgm:cxn modelId="{54E5BBB2-85DC-4D7A-A4CD-D26903C79EE5}" type="presParOf" srcId="{61A124C1-BD5C-464C-87A2-2816CC9C74B5}" destId="{182F6E63-BB72-4E05-8BD3-4819E9B461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09977B-C4A9-4FE2-96FA-7B39452A52B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6A53099-9828-43CB-8F15-1F05099B7759}">
      <dgm:prSet/>
      <dgm:spPr/>
      <dgm:t>
        <a:bodyPr/>
        <a:lstStyle/>
        <a:p>
          <a:pPr rtl="0"/>
          <a:r>
            <a:rPr lang="ru-RU" smtClean="0"/>
            <a:t>Сформированы представление о месторождениях нашего края, о производстве и обработке драгоценных камей о развитии горного дела на Урале</a:t>
          </a:r>
          <a:endParaRPr lang="ru-RU"/>
        </a:p>
      </dgm:t>
    </dgm:pt>
    <dgm:pt modelId="{14A175FE-7B6E-4153-A83B-8F4F1A2B9370}" type="parTrans" cxnId="{2BE2B487-D8E4-4209-AE34-C73E29B5CE2E}">
      <dgm:prSet/>
      <dgm:spPr/>
      <dgm:t>
        <a:bodyPr/>
        <a:lstStyle/>
        <a:p>
          <a:endParaRPr lang="ru-RU"/>
        </a:p>
      </dgm:t>
    </dgm:pt>
    <dgm:pt modelId="{C0575F88-8156-4F7F-A9BF-922111102445}" type="sibTrans" cxnId="{2BE2B487-D8E4-4209-AE34-C73E29B5CE2E}">
      <dgm:prSet/>
      <dgm:spPr/>
      <dgm:t>
        <a:bodyPr/>
        <a:lstStyle/>
        <a:p>
          <a:endParaRPr lang="ru-RU"/>
        </a:p>
      </dgm:t>
    </dgm:pt>
    <dgm:pt modelId="{55905B6F-F172-4D29-BE13-4F6DBC2C9239}">
      <dgm:prSet/>
      <dgm:spPr/>
      <dgm:t>
        <a:bodyPr/>
        <a:lstStyle/>
        <a:p>
          <a:pPr rtl="0"/>
          <a:r>
            <a:rPr lang="ru-RU" smtClean="0"/>
            <a:t>Создание детьми макета “Земли секреты” из строительной пены, гуаши, пластилина</a:t>
          </a:r>
          <a:endParaRPr lang="ru-RU"/>
        </a:p>
      </dgm:t>
    </dgm:pt>
    <dgm:pt modelId="{59151543-F022-4F2C-B9CD-05ECAA8A9870}" type="parTrans" cxnId="{C00BCED2-C8EF-45DA-BDFD-35A5D71CBE32}">
      <dgm:prSet/>
      <dgm:spPr/>
      <dgm:t>
        <a:bodyPr/>
        <a:lstStyle/>
        <a:p>
          <a:endParaRPr lang="ru-RU"/>
        </a:p>
      </dgm:t>
    </dgm:pt>
    <dgm:pt modelId="{1F93769E-57D8-4EE7-B20D-DAB34564081F}" type="sibTrans" cxnId="{C00BCED2-C8EF-45DA-BDFD-35A5D71CBE32}">
      <dgm:prSet/>
      <dgm:spPr/>
      <dgm:t>
        <a:bodyPr/>
        <a:lstStyle/>
        <a:p>
          <a:endParaRPr lang="ru-RU"/>
        </a:p>
      </dgm:t>
    </dgm:pt>
    <dgm:pt modelId="{50750655-2B79-41A9-A362-73465F536E33}" type="pres">
      <dgm:prSet presAssocID="{D309977B-C4A9-4FE2-96FA-7B39452A52BC}" presName="compositeShape" presStyleCnt="0">
        <dgm:presLayoutVars>
          <dgm:dir/>
          <dgm:resizeHandles/>
        </dgm:presLayoutVars>
      </dgm:prSet>
      <dgm:spPr/>
    </dgm:pt>
    <dgm:pt modelId="{8CDC9F36-7599-40CE-BF93-DDADF938E87A}" type="pres">
      <dgm:prSet presAssocID="{D309977B-C4A9-4FE2-96FA-7B39452A52BC}" presName="pyramid" presStyleLbl="node1" presStyleIdx="0" presStyleCnt="1"/>
      <dgm:spPr/>
    </dgm:pt>
    <dgm:pt modelId="{DF3A1764-2E82-4506-B2B3-7F910B6F1E60}" type="pres">
      <dgm:prSet presAssocID="{D309977B-C4A9-4FE2-96FA-7B39452A52BC}" presName="theList" presStyleCnt="0"/>
      <dgm:spPr/>
    </dgm:pt>
    <dgm:pt modelId="{D2ABA27E-4523-472B-928B-3CFCC6A81F9D}" type="pres">
      <dgm:prSet presAssocID="{16A53099-9828-43CB-8F15-1F05099B7759}" presName="aNode" presStyleLbl="fgAcc1" presStyleIdx="0" presStyleCnt="2">
        <dgm:presLayoutVars>
          <dgm:bulletEnabled val="1"/>
        </dgm:presLayoutVars>
      </dgm:prSet>
      <dgm:spPr/>
    </dgm:pt>
    <dgm:pt modelId="{E20DC85B-E2B8-421B-992E-FD6AFDC6B839}" type="pres">
      <dgm:prSet presAssocID="{16A53099-9828-43CB-8F15-1F05099B7759}" presName="aSpace" presStyleCnt="0"/>
      <dgm:spPr/>
    </dgm:pt>
    <dgm:pt modelId="{44FCC927-A6C4-4125-A83C-92471359BA35}" type="pres">
      <dgm:prSet presAssocID="{55905B6F-F172-4D29-BE13-4F6DBC2C9239}" presName="aNode" presStyleLbl="fgAcc1" presStyleIdx="1" presStyleCnt="2">
        <dgm:presLayoutVars>
          <dgm:bulletEnabled val="1"/>
        </dgm:presLayoutVars>
      </dgm:prSet>
      <dgm:spPr/>
    </dgm:pt>
    <dgm:pt modelId="{D3CEDA11-06B0-4DC2-BB30-3DBA4FFF481A}" type="pres">
      <dgm:prSet presAssocID="{55905B6F-F172-4D29-BE13-4F6DBC2C9239}" presName="aSpace" presStyleCnt="0"/>
      <dgm:spPr/>
    </dgm:pt>
  </dgm:ptLst>
  <dgm:cxnLst>
    <dgm:cxn modelId="{5A4348EE-A8E2-421D-B7FF-C220B45228A2}" type="presOf" srcId="{55905B6F-F172-4D29-BE13-4F6DBC2C9239}" destId="{44FCC927-A6C4-4125-A83C-92471359BA35}" srcOrd="0" destOrd="0" presId="urn:microsoft.com/office/officeart/2005/8/layout/pyramid2"/>
    <dgm:cxn modelId="{C00BCED2-C8EF-45DA-BDFD-35A5D71CBE32}" srcId="{D309977B-C4A9-4FE2-96FA-7B39452A52BC}" destId="{55905B6F-F172-4D29-BE13-4F6DBC2C9239}" srcOrd="1" destOrd="0" parTransId="{59151543-F022-4F2C-B9CD-05ECAA8A9870}" sibTransId="{1F93769E-57D8-4EE7-B20D-DAB34564081F}"/>
    <dgm:cxn modelId="{72A1CB57-3B0D-4930-AE47-0D9AF84DE063}" type="presOf" srcId="{16A53099-9828-43CB-8F15-1F05099B7759}" destId="{D2ABA27E-4523-472B-928B-3CFCC6A81F9D}" srcOrd="0" destOrd="0" presId="urn:microsoft.com/office/officeart/2005/8/layout/pyramid2"/>
    <dgm:cxn modelId="{2BE2B487-D8E4-4209-AE34-C73E29B5CE2E}" srcId="{D309977B-C4A9-4FE2-96FA-7B39452A52BC}" destId="{16A53099-9828-43CB-8F15-1F05099B7759}" srcOrd="0" destOrd="0" parTransId="{14A175FE-7B6E-4153-A83B-8F4F1A2B9370}" sibTransId="{C0575F88-8156-4F7F-A9BF-922111102445}"/>
    <dgm:cxn modelId="{03625BCE-402F-496E-B6AA-18765863189D}" type="presOf" srcId="{D309977B-C4A9-4FE2-96FA-7B39452A52BC}" destId="{50750655-2B79-41A9-A362-73465F536E33}" srcOrd="0" destOrd="0" presId="urn:microsoft.com/office/officeart/2005/8/layout/pyramid2"/>
    <dgm:cxn modelId="{0A0A17F8-205C-4A93-B873-6E5DC2F20F62}" type="presParOf" srcId="{50750655-2B79-41A9-A362-73465F536E33}" destId="{8CDC9F36-7599-40CE-BF93-DDADF938E87A}" srcOrd="0" destOrd="0" presId="urn:microsoft.com/office/officeart/2005/8/layout/pyramid2"/>
    <dgm:cxn modelId="{1CFC1201-B2C4-4D4E-A873-F15A09160CB4}" type="presParOf" srcId="{50750655-2B79-41A9-A362-73465F536E33}" destId="{DF3A1764-2E82-4506-B2B3-7F910B6F1E60}" srcOrd="1" destOrd="0" presId="urn:microsoft.com/office/officeart/2005/8/layout/pyramid2"/>
    <dgm:cxn modelId="{A73C59F2-81DF-487B-B768-A2E518CC3197}" type="presParOf" srcId="{DF3A1764-2E82-4506-B2B3-7F910B6F1E60}" destId="{D2ABA27E-4523-472B-928B-3CFCC6A81F9D}" srcOrd="0" destOrd="0" presId="urn:microsoft.com/office/officeart/2005/8/layout/pyramid2"/>
    <dgm:cxn modelId="{E33224D3-46FA-4359-9FB3-E9A338E98941}" type="presParOf" srcId="{DF3A1764-2E82-4506-B2B3-7F910B6F1E60}" destId="{E20DC85B-E2B8-421B-992E-FD6AFDC6B839}" srcOrd="1" destOrd="0" presId="urn:microsoft.com/office/officeart/2005/8/layout/pyramid2"/>
    <dgm:cxn modelId="{414AA119-C92F-4A7A-917C-9161318EA75E}" type="presParOf" srcId="{DF3A1764-2E82-4506-B2B3-7F910B6F1E60}" destId="{44FCC927-A6C4-4125-A83C-92471359BA35}" srcOrd="2" destOrd="0" presId="urn:microsoft.com/office/officeart/2005/8/layout/pyramid2"/>
    <dgm:cxn modelId="{23D95F6B-AF67-4C0A-9C2D-50CABFCB8C6D}" type="presParOf" srcId="{DF3A1764-2E82-4506-B2B3-7F910B6F1E60}" destId="{D3CEDA11-06B0-4DC2-BB30-3DBA4FFF481A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377890-7898-4874-A18B-28B7B3C7DCA7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154964-6C13-48FA-842F-42ECE78B7F19}">
      <dgm:prSet/>
      <dgm:spPr/>
      <dgm:t>
        <a:bodyPr/>
        <a:lstStyle/>
        <a:p>
          <a:pPr rtl="0"/>
          <a:r>
            <a:rPr lang="ru-RU" dirty="0" smtClean="0"/>
            <a:t>Таким образом, реализуя проект, педагоги:</a:t>
          </a:r>
        </a:p>
        <a:p>
          <a:pPr rtl="0"/>
          <a:r>
            <a:rPr lang="ru-RU" dirty="0" smtClean="0"/>
            <a:t>- познакомили детей с историей  родного края, особенностями развития горного дела, добычи драгоценных камней</a:t>
          </a:r>
        </a:p>
        <a:p>
          <a:pPr rtl="0"/>
          <a:r>
            <a:rPr lang="ru-RU" dirty="0" smtClean="0"/>
            <a:t>  - способствовали развитию навыков целеполагания и  планирования в совместной деятельности со сверстниками, а также в процессе работы над проектом. </a:t>
          </a:r>
        </a:p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Дети интересно реализовали свою задумку и создали макет «Земли секреты»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96B102-DBCC-461B-953E-BF278A2579CD}" type="parTrans" cxnId="{A5898301-1FA3-41E9-9195-4880B466E6FC}">
      <dgm:prSet/>
      <dgm:spPr/>
      <dgm:t>
        <a:bodyPr/>
        <a:lstStyle/>
        <a:p>
          <a:endParaRPr lang="ru-RU"/>
        </a:p>
      </dgm:t>
    </dgm:pt>
    <dgm:pt modelId="{0D93D510-F52F-403A-A548-D381D1CE6AB7}" type="sibTrans" cxnId="{A5898301-1FA3-41E9-9195-4880B466E6FC}">
      <dgm:prSet/>
      <dgm:spPr/>
      <dgm:t>
        <a:bodyPr/>
        <a:lstStyle/>
        <a:p>
          <a:endParaRPr lang="ru-RU"/>
        </a:p>
      </dgm:t>
    </dgm:pt>
    <dgm:pt modelId="{0B7038A2-633D-4EB7-A0F3-6FC55BC1C06C}" type="pres">
      <dgm:prSet presAssocID="{13377890-7898-4874-A18B-28B7B3C7DCA7}" presName="linear" presStyleCnt="0">
        <dgm:presLayoutVars>
          <dgm:animLvl val="lvl"/>
          <dgm:resizeHandles val="exact"/>
        </dgm:presLayoutVars>
      </dgm:prSet>
      <dgm:spPr/>
    </dgm:pt>
    <dgm:pt modelId="{0EC27B00-D3DF-441A-95E0-40D00B7619DB}" type="pres">
      <dgm:prSet presAssocID="{B9154964-6C13-48FA-842F-42ECE78B7F1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EC9E54-C26B-48DC-A717-EA29E479180C}" type="presOf" srcId="{13377890-7898-4874-A18B-28B7B3C7DCA7}" destId="{0B7038A2-633D-4EB7-A0F3-6FC55BC1C06C}" srcOrd="0" destOrd="0" presId="urn:microsoft.com/office/officeart/2005/8/layout/vList2"/>
    <dgm:cxn modelId="{E1ACF4AB-B9AE-4685-8918-A2434A0438A2}" type="presOf" srcId="{B9154964-6C13-48FA-842F-42ECE78B7F19}" destId="{0EC27B00-D3DF-441A-95E0-40D00B7619DB}" srcOrd="0" destOrd="0" presId="urn:microsoft.com/office/officeart/2005/8/layout/vList2"/>
    <dgm:cxn modelId="{A5898301-1FA3-41E9-9195-4880B466E6FC}" srcId="{13377890-7898-4874-A18B-28B7B3C7DCA7}" destId="{B9154964-6C13-48FA-842F-42ECE78B7F19}" srcOrd="0" destOrd="0" parTransId="{A096B102-DBCC-461B-953E-BF278A2579CD}" sibTransId="{0D93D510-F52F-403A-A548-D381D1CE6AB7}"/>
    <dgm:cxn modelId="{C246DE81-07C6-48D1-8FF7-08E526C05B4A}" type="presParOf" srcId="{0B7038A2-633D-4EB7-A0F3-6FC55BC1C06C}" destId="{0EC27B00-D3DF-441A-95E0-40D00B7619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D69FD-B2F9-46CB-B46E-1864AF84C998}">
      <dsp:nvSpPr>
        <dsp:cNvPr id="0" name=""/>
        <dsp:cNvSpPr/>
      </dsp:nvSpPr>
      <dsp:spPr>
        <a:xfrm>
          <a:off x="1687" y="1296566"/>
          <a:ext cx="3598993" cy="2159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Одна из задач дошкольного воспитания состоит в том, чтобы сделать процесс познания прошлого и настоящего нашей Родины и нашего края  творческим, развивающим и интересным для ребенка.  </a:t>
          </a:r>
          <a:endParaRPr lang="ru-RU" sz="1800" kern="1200"/>
        </a:p>
      </dsp:txBody>
      <dsp:txXfrm>
        <a:off x="64934" y="1359813"/>
        <a:ext cx="3472499" cy="2032901"/>
      </dsp:txXfrm>
    </dsp:sp>
    <dsp:sp modelId="{9B840A7D-FD8B-435C-ABA9-460C4D1869BE}">
      <dsp:nvSpPr>
        <dsp:cNvPr id="0" name=""/>
        <dsp:cNvSpPr/>
      </dsp:nvSpPr>
      <dsp:spPr>
        <a:xfrm>
          <a:off x="3960580" y="1929988"/>
          <a:ext cx="762986" cy="892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960580" y="2108498"/>
        <a:ext cx="534090" cy="535530"/>
      </dsp:txXfrm>
    </dsp:sp>
    <dsp:sp modelId="{89754955-1DCB-4B3A-BDEC-DA91EADAAAAD}">
      <dsp:nvSpPr>
        <dsp:cNvPr id="0" name=""/>
        <dsp:cNvSpPr/>
      </dsp:nvSpPr>
      <dsp:spPr>
        <a:xfrm>
          <a:off x="5040278" y="1296566"/>
          <a:ext cx="3598993" cy="2159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Поэтому, наша команда в рамках Городского дистанционного фестиваля «Люблю Урал - мой край родной!» разработала и реализовала детско-родительский проект “Земли секреты»</a:t>
          </a:r>
          <a:endParaRPr lang="ru-RU" sz="1800" kern="1200"/>
        </a:p>
      </dsp:txBody>
      <dsp:txXfrm>
        <a:off x="5103525" y="1359813"/>
        <a:ext cx="3472499" cy="2032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C2F31-801C-40B3-9AD3-67522FA2D7F4}">
      <dsp:nvSpPr>
        <dsp:cNvPr id="0" name=""/>
        <dsp:cNvSpPr/>
      </dsp:nvSpPr>
      <dsp:spPr>
        <a:xfrm rot="21300000">
          <a:off x="24306" y="1928593"/>
          <a:ext cx="7872266" cy="90149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00A4A-13BA-4EA0-967C-6D54EAF616EE}">
      <dsp:nvSpPr>
        <dsp:cNvPr id="0" name=""/>
        <dsp:cNvSpPr/>
      </dsp:nvSpPr>
      <dsp:spPr>
        <a:xfrm>
          <a:off x="950505" y="237934"/>
          <a:ext cx="2376264" cy="190347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9FA0F-E7DF-489C-A9B4-0E495DC8A452}">
      <dsp:nvSpPr>
        <dsp:cNvPr id="0" name=""/>
        <dsp:cNvSpPr/>
      </dsp:nvSpPr>
      <dsp:spPr>
        <a:xfrm>
          <a:off x="4198066" y="0"/>
          <a:ext cx="2534681" cy="199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Педагог: поверхностные знания детей о богатстве родного края, о месторождениях и добычи разных драгоценных камней на территории Урала</a:t>
          </a:r>
          <a:endParaRPr lang="ru-RU" sz="1600" kern="1200"/>
        </a:p>
      </dsp:txBody>
      <dsp:txXfrm>
        <a:off x="4198066" y="0"/>
        <a:ext cx="2534681" cy="1998645"/>
      </dsp:txXfrm>
    </dsp:sp>
    <dsp:sp modelId="{CD8A0F20-1B1B-447E-B6F9-3DD25DEC6C2A}">
      <dsp:nvSpPr>
        <dsp:cNvPr id="0" name=""/>
        <dsp:cNvSpPr/>
      </dsp:nvSpPr>
      <dsp:spPr>
        <a:xfrm>
          <a:off x="4594110" y="2617274"/>
          <a:ext cx="2376264" cy="190347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8CB58-780C-488A-A025-C1E3F3DA669C}">
      <dsp:nvSpPr>
        <dsp:cNvPr id="0" name=""/>
        <dsp:cNvSpPr/>
      </dsp:nvSpPr>
      <dsp:spPr>
        <a:xfrm>
          <a:off x="1188132" y="2760034"/>
          <a:ext cx="2534681" cy="199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Дети:  хотят играть в игру в группе  добывать драгоценные камни, нам нужно создать макет, который поможет детям играть в такую игру</a:t>
          </a:r>
          <a:endParaRPr lang="ru-RU" sz="1600" kern="1200"/>
        </a:p>
      </dsp:txBody>
      <dsp:txXfrm>
        <a:off x="1188132" y="2760034"/>
        <a:ext cx="2534681" cy="19986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55C97-619B-4FAE-8EC3-F9183DB57204}">
      <dsp:nvSpPr>
        <dsp:cNvPr id="0" name=""/>
        <dsp:cNvSpPr/>
      </dsp:nvSpPr>
      <dsp:spPr>
        <a:xfrm>
          <a:off x="0" y="753936"/>
          <a:ext cx="7578336" cy="3031334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E7BDC-410B-43A3-899D-239DC6A150F7}">
      <dsp:nvSpPr>
        <dsp:cNvPr id="0" name=""/>
        <dsp:cNvSpPr/>
      </dsp:nvSpPr>
      <dsp:spPr>
        <a:xfrm>
          <a:off x="909400" y="1284420"/>
          <a:ext cx="2500850" cy="1485353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ПЕДАГОГА: </a:t>
          </a:r>
          <a:r>
            <a:rPr lang="ru-RU" sz="1200" kern="1200" dirty="0" smtClean="0"/>
            <a:t>познакомить детей с историй  родного края, особенностями развития горного дела, добычи драгоценных камней.  Развить навыки целеполагания, планирования совместной деятельности со сверстниками, в процессе работы над проектом</a:t>
          </a:r>
          <a:endParaRPr lang="ru-RU" sz="1200" kern="1200" dirty="0"/>
        </a:p>
      </dsp:txBody>
      <dsp:txXfrm>
        <a:off x="909400" y="1284420"/>
        <a:ext cx="2500850" cy="1485353"/>
      </dsp:txXfrm>
    </dsp:sp>
    <dsp:sp modelId="{9B453C9C-B8F9-4094-A6B6-1EB599E37158}">
      <dsp:nvSpPr>
        <dsp:cNvPr id="0" name=""/>
        <dsp:cNvSpPr/>
      </dsp:nvSpPr>
      <dsp:spPr>
        <a:xfrm>
          <a:off x="3789168" y="1769433"/>
          <a:ext cx="2955551" cy="1485353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Детей: </a:t>
          </a:r>
          <a:r>
            <a:rPr lang="ru-RU" sz="1200" kern="1200" dirty="0" smtClean="0"/>
            <a:t>создать макета «Земли секреты»</a:t>
          </a:r>
          <a:endParaRPr lang="ru-RU" sz="1200" kern="1200" dirty="0"/>
        </a:p>
      </dsp:txBody>
      <dsp:txXfrm>
        <a:off x="3789168" y="1769433"/>
        <a:ext cx="2955551" cy="14853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2A59A-193B-4A22-8BCE-EAF667B75FAB}">
      <dsp:nvSpPr>
        <dsp:cNvPr id="0" name=""/>
        <dsp:cNvSpPr/>
      </dsp:nvSpPr>
      <dsp:spPr>
        <a:xfrm>
          <a:off x="-5533293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907-CF8C-4234-9D81-4553E0925C70}">
      <dsp:nvSpPr>
        <dsp:cNvPr id="0" name=""/>
        <dsp:cNvSpPr/>
      </dsp:nvSpPr>
      <dsp:spPr>
        <a:xfrm>
          <a:off x="343492" y="222596"/>
          <a:ext cx="8232098" cy="444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1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Реализовать проект «Земли сектеты»</a:t>
          </a:r>
          <a:endParaRPr lang="ru-RU" sz="1600" kern="1200"/>
        </a:p>
      </dsp:txBody>
      <dsp:txXfrm>
        <a:off x="343492" y="222596"/>
        <a:ext cx="8232098" cy="444997"/>
      </dsp:txXfrm>
    </dsp:sp>
    <dsp:sp modelId="{683FD13C-E9F3-424F-BBDA-314648F86CA4}">
      <dsp:nvSpPr>
        <dsp:cNvPr id="0" name=""/>
        <dsp:cNvSpPr/>
      </dsp:nvSpPr>
      <dsp:spPr>
        <a:xfrm>
          <a:off x="65368" y="166972"/>
          <a:ext cx="556247" cy="556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58532-8CD1-4D41-BE41-F388E06DBBA9}">
      <dsp:nvSpPr>
        <dsp:cNvPr id="0" name=""/>
        <dsp:cNvSpPr/>
      </dsp:nvSpPr>
      <dsp:spPr>
        <a:xfrm>
          <a:off x="746478" y="890485"/>
          <a:ext cx="7829113" cy="444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1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Приобщить родителей к проекту, как участников (помощь в подборе различных материалов) и как зрителей посмотреть итоговый ролик (создание макета)</a:t>
          </a:r>
          <a:endParaRPr lang="ru-RU" sz="1600" kern="1200"/>
        </a:p>
      </dsp:txBody>
      <dsp:txXfrm>
        <a:off x="746478" y="890485"/>
        <a:ext cx="7829113" cy="444997"/>
      </dsp:txXfrm>
    </dsp:sp>
    <dsp:sp modelId="{16E27204-1BFA-4E2E-AEE2-458748707986}">
      <dsp:nvSpPr>
        <dsp:cNvPr id="0" name=""/>
        <dsp:cNvSpPr/>
      </dsp:nvSpPr>
      <dsp:spPr>
        <a:xfrm>
          <a:off x="468354" y="834860"/>
          <a:ext cx="556247" cy="556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FFC0C-0813-41C3-AAA8-6579A6CB37C3}">
      <dsp:nvSpPr>
        <dsp:cNvPr id="0" name=""/>
        <dsp:cNvSpPr/>
      </dsp:nvSpPr>
      <dsp:spPr>
        <a:xfrm>
          <a:off x="967312" y="1557884"/>
          <a:ext cx="7608278" cy="444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1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Создать макет</a:t>
          </a:r>
          <a:endParaRPr lang="ru-RU" sz="1600" kern="1200"/>
        </a:p>
      </dsp:txBody>
      <dsp:txXfrm>
        <a:off x="967312" y="1557884"/>
        <a:ext cx="7608278" cy="444997"/>
      </dsp:txXfrm>
    </dsp:sp>
    <dsp:sp modelId="{5BA199EA-0000-496E-99FE-F440E46DBEAD}">
      <dsp:nvSpPr>
        <dsp:cNvPr id="0" name=""/>
        <dsp:cNvSpPr/>
      </dsp:nvSpPr>
      <dsp:spPr>
        <a:xfrm>
          <a:off x="689188" y="1502259"/>
          <a:ext cx="556247" cy="556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42C91-EDF6-4F9D-A5B3-C5D7D3C33B16}">
      <dsp:nvSpPr>
        <dsp:cNvPr id="0" name=""/>
        <dsp:cNvSpPr/>
      </dsp:nvSpPr>
      <dsp:spPr>
        <a:xfrm>
          <a:off x="1037822" y="2225773"/>
          <a:ext cx="7537768" cy="444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1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Формировать интерес к истории родного края </a:t>
          </a:r>
          <a:endParaRPr lang="ru-RU" sz="1600" kern="1200"/>
        </a:p>
      </dsp:txBody>
      <dsp:txXfrm>
        <a:off x="1037822" y="2225773"/>
        <a:ext cx="7537768" cy="444997"/>
      </dsp:txXfrm>
    </dsp:sp>
    <dsp:sp modelId="{9A2F27A0-86FD-4804-A769-D49E08B0E69F}">
      <dsp:nvSpPr>
        <dsp:cNvPr id="0" name=""/>
        <dsp:cNvSpPr/>
      </dsp:nvSpPr>
      <dsp:spPr>
        <a:xfrm>
          <a:off x="759698" y="2170148"/>
          <a:ext cx="556247" cy="556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BB428-53AD-4739-88A7-B191DF36BAA3}">
      <dsp:nvSpPr>
        <dsp:cNvPr id="0" name=""/>
        <dsp:cNvSpPr/>
      </dsp:nvSpPr>
      <dsp:spPr>
        <a:xfrm>
          <a:off x="967312" y="2893661"/>
          <a:ext cx="7608278" cy="444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1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Расширить кругозор детей на основе материала, доступного их пониманию</a:t>
          </a:r>
          <a:endParaRPr lang="ru-RU" sz="1600" kern="1200"/>
        </a:p>
      </dsp:txBody>
      <dsp:txXfrm>
        <a:off x="967312" y="2893661"/>
        <a:ext cx="7608278" cy="444997"/>
      </dsp:txXfrm>
    </dsp:sp>
    <dsp:sp modelId="{09F309E3-79B4-4854-A460-0D7D7D62BE81}">
      <dsp:nvSpPr>
        <dsp:cNvPr id="0" name=""/>
        <dsp:cNvSpPr/>
      </dsp:nvSpPr>
      <dsp:spPr>
        <a:xfrm>
          <a:off x="689188" y="2838036"/>
          <a:ext cx="556247" cy="556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8E966-B4BA-4590-8F37-CC11C982F530}">
      <dsp:nvSpPr>
        <dsp:cNvPr id="0" name=""/>
        <dsp:cNvSpPr/>
      </dsp:nvSpPr>
      <dsp:spPr>
        <a:xfrm>
          <a:off x="746478" y="3561060"/>
          <a:ext cx="7829113" cy="444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1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Учить видеть красоту и богатств земли уральской</a:t>
          </a:r>
          <a:endParaRPr lang="ru-RU" sz="1600" kern="1200"/>
        </a:p>
      </dsp:txBody>
      <dsp:txXfrm>
        <a:off x="746478" y="3561060"/>
        <a:ext cx="7829113" cy="444997"/>
      </dsp:txXfrm>
    </dsp:sp>
    <dsp:sp modelId="{68F76706-E83E-4FBD-9291-40FCAC429495}">
      <dsp:nvSpPr>
        <dsp:cNvPr id="0" name=""/>
        <dsp:cNvSpPr/>
      </dsp:nvSpPr>
      <dsp:spPr>
        <a:xfrm>
          <a:off x="468354" y="3505435"/>
          <a:ext cx="556247" cy="556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DADC8-6555-44F4-9334-039B1B98D58D}">
      <dsp:nvSpPr>
        <dsp:cNvPr id="0" name=""/>
        <dsp:cNvSpPr/>
      </dsp:nvSpPr>
      <dsp:spPr>
        <a:xfrm>
          <a:off x="343492" y="4228949"/>
          <a:ext cx="8232098" cy="444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1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Воспитывать у детей любовь к Родине, родному краю</a:t>
          </a:r>
          <a:endParaRPr lang="ru-RU" sz="1600" kern="1200"/>
        </a:p>
      </dsp:txBody>
      <dsp:txXfrm>
        <a:off x="343492" y="4228949"/>
        <a:ext cx="8232098" cy="444997"/>
      </dsp:txXfrm>
    </dsp:sp>
    <dsp:sp modelId="{182F6E63-BB72-4E05-8BD3-4819E9B46172}">
      <dsp:nvSpPr>
        <dsp:cNvPr id="0" name=""/>
        <dsp:cNvSpPr/>
      </dsp:nvSpPr>
      <dsp:spPr>
        <a:xfrm>
          <a:off x="65368" y="4173324"/>
          <a:ext cx="556247" cy="556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C9F36-7599-40CE-BF93-DDADF938E87A}">
      <dsp:nvSpPr>
        <dsp:cNvPr id="0" name=""/>
        <dsp:cNvSpPr/>
      </dsp:nvSpPr>
      <dsp:spPr>
        <a:xfrm>
          <a:off x="1143119" y="0"/>
          <a:ext cx="4539208" cy="453920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BA27E-4523-472B-928B-3CFCC6A81F9D}">
      <dsp:nvSpPr>
        <dsp:cNvPr id="0" name=""/>
        <dsp:cNvSpPr/>
      </dsp:nvSpPr>
      <dsp:spPr>
        <a:xfrm>
          <a:off x="3412723" y="454364"/>
          <a:ext cx="2950485" cy="16135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Сформированы представление о месторождениях нашего края, о производстве и обработке драгоценных камей о развитии горного дела на Урале</a:t>
          </a:r>
          <a:endParaRPr lang="ru-RU" sz="1500" kern="1200"/>
        </a:p>
      </dsp:txBody>
      <dsp:txXfrm>
        <a:off x="3491490" y="533131"/>
        <a:ext cx="2792951" cy="1456012"/>
      </dsp:txXfrm>
    </dsp:sp>
    <dsp:sp modelId="{44FCC927-A6C4-4125-A83C-92471359BA35}">
      <dsp:nvSpPr>
        <dsp:cNvPr id="0" name=""/>
        <dsp:cNvSpPr/>
      </dsp:nvSpPr>
      <dsp:spPr>
        <a:xfrm>
          <a:off x="3412723" y="2269604"/>
          <a:ext cx="2950485" cy="16135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Создание детьми макета “Земли секреты” из строительной пены, гуаши, пластилина</a:t>
          </a:r>
          <a:endParaRPr lang="ru-RU" sz="1500" kern="1200"/>
        </a:p>
      </dsp:txBody>
      <dsp:txXfrm>
        <a:off x="3491490" y="2348371"/>
        <a:ext cx="2792951" cy="14560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27B00-D3DF-441A-95E0-40D00B7619DB}">
      <dsp:nvSpPr>
        <dsp:cNvPr id="0" name=""/>
        <dsp:cNvSpPr/>
      </dsp:nvSpPr>
      <dsp:spPr>
        <a:xfrm>
          <a:off x="0" y="81087"/>
          <a:ext cx="8892480" cy="4380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Таким образом, реализуя проект, педагоги:</a:t>
          </a:r>
        </a:p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- познакомили детей с историей  родного края, особенностями развития горного дела, добычи драгоценных камней</a:t>
          </a:r>
        </a:p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  - способствовали развитию навыков целеполагания и  планирования в совместной деятельности со сверстниками, а также в процессе работы над проектом. </a:t>
          </a:r>
        </a:p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Дети интересно реализовали свою задумку и создали макет «Земли секреты» 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3837" y="294924"/>
        <a:ext cx="8464806" cy="3952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6BE061-0023-4D25-A85E-972FE35E778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F6D234-0DD9-412D-90E9-FA6AD5143CD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05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E061-0023-4D25-A85E-972FE35E778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D234-0DD9-412D-90E9-FA6AD5143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0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E061-0023-4D25-A85E-972FE35E778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D234-0DD9-412D-90E9-FA6AD5143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9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E061-0023-4D25-A85E-972FE35E778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D234-0DD9-412D-90E9-FA6AD5143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23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E061-0023-4D25-A85E-972FE35E778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D234-0DD9-412D-90E9-FA6AD5143CD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E061-0023-4D25-A85E-972FE35E778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D234-0DD9-412D-90E9-FA6AD5143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0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E061-0023-4D25-A85E-972FE35E778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D234-0DD9-412D-90E9-FA6AD5143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4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E061-0023-4D25-A85E-972FE35E778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D234-0DD9-412D-90E9-FA6AD5143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81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E061-0023-4D25-A85E-972FE35E778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D234-0DD9-412D-90E9-FA6AD5143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2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E061-0023-4D25-A85E-972FE35E778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D234-0DD9-412D-90E9-FA6AD5143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57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E061-0023-4D25-A85E-972FE35E778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D234-0DD9-412D-90E9-FA6AD5143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9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26BE061-0023-4D25-A85E-972FE35E778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6F6D234-0DD9-412D-90E9-FA6AD5143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48464" cy="44869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«Люблю Урал – мой </a:t>
            </a:r>
            <a:r>
              <a:rPr lang="ru-RU" sz="3600" dirty="0" smtClean="0">
                <a:solidFill>
                  <a:schemeClr val="bg1"/>
                </a:solidFill>
              </a:rPr>
              <a:t>край родной!»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853354"/>
            <a:ext cx="8496944" cy="5743998"/>
          </a:xfrm>
        </p:spPr>
        <p:txBody>
          <a:bodyPr>
            <a:normAutofit fontScale="85000" lnSpcReduction="20000"/>
          </a:bodyPr>
          <a:lstStyle/>
          <a:p>
            <a:pPr lvl="0">
              <a:spcBef>
                <a:spcPts val="0"/>
              </a:spcBef>
            </a:pPr>
            <a:r>
              <a:rPr lang="ru-RU" sz="2800" dirty="0" smtClean="0">
                <a:solidFill>
                  <a:schemeClr val="bg1"/>
                </a:solidFill>
              </a:rPr>
              <a:t>Городской </a:t>
            </a:r>
            <a:r>
              <a:rPr lang="ru-RU" sz="2800" dirty="0">
                <a:solidFill>
                  <a:schemeClr val="bg1"/>
                </a:solidFill>
              </a:rPr>
              <a:t>дистанционный фестиваль 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sz="2800" dirty="0" smtClean="0">
                <a:solidFill>
                  <a:schemeClr val="bg1"/>
                </a:solidFill>
              </a:rPr>
              <a:t>«</a:t>
            </a:r>
            <a:r>
              <a:rPr lang="ru-RU" sz="2800" dirty="0">
                <a:solidFill>
                  <a:schemeClr val="bg1"/>
                </a:solidFill>
              </a:rPr>
              <a:t>Люблю Урал – мой край родной</a:t>
            </a:r>
            <a:r>
              <a:rPr lang="ru-RU" sz="2800" dirty="0" smtClean="0">
                <a:solidFill>
                  <a:schemeClr val="bg1"/>
                </a:solidFill>
              </a:rPr>
              <a:t>!»</a:t>
            </a:r>
          </a:p>
          <a:p>
            <a:pPr lvl="0" algn="l">
              <a:spcBef>
                <a:spcPts val="0"/>
              </a:spcBef>
            </a:pP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Номинация «Художественное </a:t>
            </a:r>
            <a:r>
              <a:rPr lang="ru-RU" sz="2800" dirty="0">
                <a:solidFill>
                  <a:schemeClr val="bg1"/>
                </a:solidFill>
              </a:rPr>
              <a:t>творчество</a:t>
            </a:r>
            <a:r>
              <a:rPr lang="ru-RU" sz="2800" dirty="0" smtClean="0">
                <a:solidFill>
                  <a:schemeClr val="bg1"/>
                </a:solidFill>
              </a:rPr>
              <a:t>»</a:t>
            </a:r>
          </a:p>
          <a:p>
            <a:pPr lvl="0" algn="l">
              <a:spcBef>
                <a:spcPts val="0"/>
              </a:spcBef>
            </a:pP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Тема «Земли секреты</a:t>
            </a:r>
            <a:r>
              <a:rPr lang="ru-RU" sz="2800" dirty="0" smtClean="0">
                <a:solidFill>
                  <a:schemeClr val="bg1"/>
                </a:solidFill>
              </a:rPr>
              <a:t>»</a:t>
            </a:r>
          </a:p>
          <a:p>
            <a:pPr lvl="0" algn="l">
              <a:spcBef>
                <a:spcPts val="0"/>
              </a:spcBef>
            </a:pP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МБДОУ детский сад  </a:t>
            </a:r>
            <a:r>
              <a:rPr lang="ru-RU" sz="2800" dirty="0" smtClean="0">
                <a:solidFill>
                  <a:schemeClr val="bg1"/>
                </a:solidFill>
              </a:rPr>
              <a:t>202</a:t>
            </a:r>
          </a:p>
          <a:p>
            <a:pPr lvl="0" algn="l">
              <a:spcBef>
                <a:spcPts val="0"/>
              </a:spcBef>
            </a:pP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Команда «</a:t>
            </a:r>
            <a:r>
              <a:rPr lang="ru-RU" sz="2800" dirty="0" err="1" smtClean="0">
                <a:solidFill>
                  <a:schemeClr val="bg1"/>
                </a:solidFill>
              </a:rPr>
              <a:t>Самоцветики</a:t>
            </a:r>
            <a:r>
              <a:rPr lang="ru-RU" sz="2800" dirty="0" smtClean="0">
                <a:solidFill>
                  <a:schemeClr val="bg1"/>
                </a:solidFill>
              </a:rPr>
              <a:t>»</a:t>
            </a:r>
          </a:p>
          <a:p>
            <a:pPr lvl="0" algn="l">
              <a:spcBef>
                <a:spcPts val="0"/>
              </a:spcBef>
            </a:pPr>
            <a:endParaRPr lang="ru-RU" sz="2800" dirty="0">
              <a:solidFill>
                <a:schemeClr val="bg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ru-RU" sz="2800" dirty="0">
                <a:solidFill>
                  <a:schemeClr val="bg1"/>
                </a:solidFill>
              </a:rPr>
              <a:t>Девиз </a:t>
            </a:r>
            <a:r>
              <a:rPr lang="ru-RU" sz="2800" dirty="0" smtClean="0">
                <a:solidFill>
                  <a:schemeClr val="bg1"/>
                </a:solidFill>
              </a:rPr>
              <a:t>:</a:t>
            </a:r>
          </a:p>
          <a:p>
            <a:pPr lvl="0" algn="l">
              <a:spcBef>
                <a:spcPts val="0"/>
              </a:spcBef>
            </a:pPr>
            <a:r>
              <a:rPr lang="ru-RU" sz="2800" dirty="0" smtClean="0">
                <a:solidFill>
                  <a:schemeClr val="bg1"/>
                </a:solidFill>
              </a:rPr>
              <a:t>Мы </a:t>
            </a:r>
            <a:r>
              <a:rPr lang="ru-RU" sz="2800" dirty="0">
                <a:solidFill>
                  <a:schemeClr val="bg1"/>
                </a:solidFill>
              </a:rPr>
              <a:t>веселые  Уральские друзья</a:t>
            </a:r>
          </a:p>
          <a:p>
            <a:pPr lvl="0" algn="l">
              <a:spcBef>
                <a:spcPts val="0"/>
              </a:spcBef>
            </a:pPr>
            <a:r>
              <a:rPr lang="ru-RU" sz="2800" dirty="0">
                <a:solidFill>
                  <a:schemeClr val="bg1"/>
                </a:solidFill>
              </a:rPr>
              <a:t>Друг без друга нам нельзя</a:t>
            </a:r>
          </a:p>
          <a:p>
            <a:pPr lvl="0" algn="l">
              <a:spcBef>
                <a:spcPts val="0"/>
              </a:spcBef>
            </a:pPr>
            <a:r>
              <a:rPr lang="ru-RU" sz="2800" dirty="0">
                <a:solidFill>
                  <a:schemeClr val="bg1"/>
                </a:solidFill>
              </a:rPr>
              <a:t>И девиз у нас простой</a:t>
            </a:r>
          </a:p>
          <a:p>
            <a:pPr lvl="0" algn="l">
              <a:spcBef>
                <a:spcPts val="0"/>
              </a:spcBef>
            </a:pPr>
            <a:r>
              <a:rPr lang="ru-RU" sz="2800" dirty="0">
                <a:solidFill>
                  <a:schemeClr val="bg1"/>
                </a:solidFill>
              </a:rPr>
              <a:t>Друг за друга мы </a:t>
            </a:r>
            <a:r>
              <a:rPr lang="ru-RU" sz="2800" dirty="0" smtClean="0">
                <a:solidFill>
                  <a:schemeClr val="bg1"/>
                </a:solidFill>
              </a:rPr>
              <a:t>горой</a:t>
            </a:r>
          </a:p>
          <a:p>
            <a:pPr lvl="0" algn="l">
              <a:spcBef>
                <a:spcPts val="0"/>
              </a:spcBef>
            </a:pPr>
            <a:endParaRPr lang="ru-RU" sz="2800" dirty="0" smtClean="0">
              <a:solidFill>
                <a:schemeClr val="bg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ru-RU" sz="2800" dirty="0" smtClean="0">
                <a:solidFill>
                  <a:schemeClr val="bg1"/>
                </a:solidFill>
              </a:rPr>
              <a:t>Руководители:</a:t>
            </a:r>
          </a:p>
          <a:p>
            <a:pPr lvl="0" algn="l">
              <a:spcBef>
                <a:spcPts val="0"/>
              </a:spcBef>
            </a:pPr>
            <a:r>
              <a:rPr lang="ru-RU" sz="2800" dirty="0" smtClean="0">
                <a:solidFill>
                  <a:schemeClr val="bg1"/>
                </a:solidFill>
              </a:rPr>
              <a:t>Елагина </a:t>
            </a:r>
            <a:r>
              <a:rPr lang="ru-RU" sz="2800" dirty="0">
                <a:solidFill>
                  <a:schemeClr val="bg1"/>
                </a:solidFill>
              </a:rPr>
              <a:t>Ольга Александровна </a:t>
            </a:r>
            <a:r>
              <a:rPr lang="ru-RU" sz="2800" dirty="0" smtClean="0">
                <a:solidFill>
                  <a:schemeClr val="bg1"/>
                </a:solidFill>
              </a:rPr>
              <a:t>воспитатель</a:t>
            </a:r>
            <a:endParaRPr lang="ru-RU" sz="2800" dirty="0">
              <a:solidFill>
                <a:schemeClr val="bg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ru-RU" sz="2800" dirty="0" err="1">
                <a:solidFill>
                  <a:schemeClr val="bg1"/>
                </a:solidFill>
              </a:rPr>
              <a:t>Заирова</a:t>
            </a:r>
            <a:r>
              <a:rPr lang="ru-RU" sz="2800" dirty="0">
                <a:solidFill>
                  <a:schemeClr val="bg1"/>
                </a:solidFill>
              </a:rPr>
              <a:t> Вера Васильевна воспитатель</a:t>
            </a:r>
          </a:p>
          <a:p>
            <a:pPr lvl="0" algn="l">
              <a:spcBef>
                <a:spcPts val="0"/>
              </a:spcBef>
            </a:pPr>
            <a:r>
              <a:rPr lang="ru-RU" sz="2200" dirty="0">
                <a:solidFill>
                  <a:prstClr val="black"/>
                </a:solidFill>
              </a:rPr>
              <a:t/>
            </a:r>
            <a:br>
              <a:rPr lang="ru-RU" sz="22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4">
            <a:off x="4950212" y="2328078"/>
            <a:ext cx="3787206" cy="2840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698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 этап определение цели, замысел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Педагог спрашивает детей, как в группе можно играть в добычу драгоценных камней, что для этого нужно (решить из чего можно сделать макет, нужно узнать, какие камни есть на Урале, как их можно добывать, что из них потом можно делать)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Спрашиваем, как мы это можем узнать (дети предлагают прочитать, посмотреть в интернете, спросить у взрослых)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Совместно  формулируем цель   сделать макет «Земли секреты» для игры в горняков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23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этап планирование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Что нам понадобиться для создания макета? педагог записывает, как мы будем создавать макет (записывает предложения детей и предлагает сам)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Узнать, какие горы есть на Урале (рассмотреть и прочитать книги об Уральских горах, познакомиться с произведениями Бажова, посмотреть мультфильмы)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Какие камни там добывают (Настольная игра «Самоцветы Урала», знакомство с картотекой самоцветов, с уральским фольклором, выставка камней) </a:t>
            </a:r>
          </a:p>
          <a:p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ак происходит процесс добычи СРИ на улице «Добыча полезных камней», лепка малахитовых бус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Из каких материалов можно создать сам макет (строительная пена, гуашь, пластилин, мелкие игрушки)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Помощь родителей  в приобретении материалов (строительной пены) и</a:t>
            </a:r>
            <a:r>
              <a:rPr lang="ru-RU" dirty="0">
                <a:solidFill>
                  <a:schemeClr val="tx1"/>
                </a:solidFill>
              </a:rPr>
              <a:t> в</a:t>
            </a:r>
            <a:r>
              <a:rPr lang="ru-RU" dirty="0" smtClean="0">
                <a:solidFill>
                  <a:schemeClr val="tx1"/>
                </a:solidFill>
              </a:rPr>
              <a:t> создании </a:t>
            </a:r>
            <a:r>
              <a:rPr lang="ru-RU" dirty="0">
                <a:solidFill>
                  <a:schemeClr val="tx1"/>
                </a:solidFill>
              </a:rPr>
              <a:t>выставки камней</a:t>
            </a:r>
          </a:p>
        </p:txBody>
      </p:sp>
    </p:spTree>
    <p:extLst>
      <p:ext uri="{BB962C8B-B14F-4D97-AF65-F5344CB8AC3E}">
        <p14:creationId xmlns:p14="http://schemas.microsoft.com/office/powerpoint/2010/main" val="216907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8847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a typeface="Calibri"/>
              </a:rPr>
              <a:t>    </a:t>
            </a:r>
          </a:p>
          <a:p>
            <a:endParaRPr lang="ru-RU" sz="2400" dirty="0">
              <a:ea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ea typeface="Calibri"/>
              </a:rPr>
              <a:t>Думаем как сделать макет (педагог записывает </a:t>
            </a:r>
            <a:r>
              <a:rPr lang="ru-RU" sz="2400" dirty="0">
                <a:ea typeface="Calibri"/>
              </a:rPr>
              <a:t>предложения детей, из каких материалов с </a:t>
            </a:r>
            <a:r>
              <a:rPr lang="ru-RU" sz="2400" dirty="0" smtClean="0">
                <a:ea typeface="Calibri"/>
              </a:rPr>
              <a:t>кем,  зарисовывает </a:t>
            </a:r>
            <a:r>
              <a:rPr lang="ru-RU" sz="2400" dirty="0">
                <a:ea typeface="Calibri"/>
              </a:rPr>
              <a:t>напротив картинки ребенка маркировка кровати, которую он знает, нарисовать, то, что он предложил. Например, </a:t>
            </a:r>
            <a:r>
              <a:rPr lang="ru-RU" sz="2400" dirty="0" smtClean="0">
                <a:ea typeface="Calibri"/>
              </a:rPr>
              <a:t>горы сделать из строительной пены, раскрасить макет </a:t>
            </a:r>
            <a:r>
              <a:rPr lang="ru-RU" sz="2400" dirty="0">
                <a:ea typeface="Calibri"/>
              </a:rPr>
              <a:t>красками</a:t>
            </a:r>
            <a:r>
              <a:rPr lang="ru-RU" sz="2400" dirty="0" smtClean="0">
                <a:ea typeface="Calibri"/>
              </a:rPr>
              <a:t>, из пластилина сделать драгоценные камни. </a:t>
            </a:r>
            <a:r>
              <a:rPr lang="ru-RU" sz="2400" dirty="0">
                <a:ea typeface="Calibri"/>
              </a:rPr>
              <a:t>Этот план оформляется педагогом на листе бумаги А4 и для детей и для родителей (это нужно для информирования родителей). Фотография плана отправляется в родительскую </a:t>
            </a:r>
            <a:r>
              <a:rPr lang="ru-RU" sz="2400" dirty="0" smtClean="0">
                <a:ea typeface="Calibri"/>
              </a:rPr>
              <a:t>группу,: </a:t>
            </a:r>
            <a:r>
              <a:rPr lang="ru-RU" sz="2400" dirty="0">
                <a:ea typeface="Calibri"/>
              </a:rPr>
              <a:t>делается короткая видео запись, в которой объясняется, что это за проект, для чего он нужен и какая помощь нужна от родителей</a:t>
            </a:r>
            <a:r>
              <a:rPr lang="ru-RU" sz="2400" dirty="0" smtClean="0">
                <a:ea typeface="Calibri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ea typeface="Calibri"/>
              </a:rPr>
              <a:t>Далее в течении всей работы план перед глазами детей и он видят, что уже сделали, а что еще нужно сделать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9880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4 этап реализация проекта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Дети познакомились с произведениями Бажова «Каменный цветок» «Серебряное копытце», «</a:t>
            </a:r>
            <a:r>
              <a:rPr lang="ru-RU" dirty="0" err="1" smtClean="0">
                <a:solidFill>
                  <a:schemeClr val="tx1"/>
                </a:solidFill>
              </a:rPr>
              <a:t>Огневушка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Поскакушка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Посмотрели мультфильм «Каменный цветок»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Познакомились с фольклором Урала, рассмотрели картинки Уральских камней и мест их добычи, научились играть в игру «Самоцветы Урала»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Лепили бусы смешивая пластилин добиваясь эффекта камня малахита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Играли в СРИ «Добыча драгоценных камней» познакомились с профессиями горного дела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Играли в игру на развитие речи «Ярче солнышко свети»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 помощью родителей организовали выставку камней, познакомили других детей с названием самых ценных камней Урала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Выбрали материалы для создания макета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 помощью педагогов создали макет «Земли секреты»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Презентовали его в видеоролике созданном педагогами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28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5 этап </a:t>
            </a:r>
            <a:r>
              <a:rPr lang="ru-RU" sz="4000" dirty="0" smtClean="0">
                <a:latin typeface="Times New Roman"/>
              </a:rPr>
              <a:t>а</a:t>
            </a:r>
            <a:r>
              <a:rPr lang="ru-RU" sz="4000" dirty="0" smtClean="0">
                <a:latin typeface="Times New Roman"/>
                <a:ea typeface="Calibri"/>
              </a:rPr>
              <a:t>нализ </a:t>
            </a:r>
            <a:r>
              <a:rPr lang="ru-RU" sz="4000" dirty="0">
                <a:latin typeface="Times New Roman"/>
                <a:ea typeface="Calibri"/>
              </a:rPr>
              <a:t>результатов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ea typeface="Calibri"/>
                <a:cs typeface="Times New Roman"/>
              </a:rPr>
              <a:t>Особенность этого этапа для </a:t>
            </a: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детей </a:t>
            </a:r>
            <a:r>
              <a:rPr lang="ru-RU" dirty="0">
                <a:solidFill>
                  <a:schemeClr val="tx1"/>
                </a:solidFill>
                <a:ea typeface="Calibri"/>
                <a:cs typeface="Times New Roman"/>
              </a:rPr>
              <a:t>– это то, что они живут этой ситуацией. </a:t>
            </a: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Они создают макет, который помогает им в среде группы играть в горняков добывать драгоценные камни </a:t>
            </a:r>
            <a:r>
              <a:rPr lang="ru-RU" dirty="0">
                <a:solidFill>
                  <a:schemeClr val="tx1"/>
                </a:solidFill>
                <a:ea typeface="Calibri"/>
                <a:cs typeface="Times New Roman"/>
              </a:rPr>
              <a:t>они интересно проживают эту </a:t>
            </a: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историю,</a:t>
            </a:r>
            <a:r>
              <a:rPr lang="ru-RU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решаем </a:t>
            </a:r>
            <a:r>
              <a:rPr lang="ru-RU" dirty="0">
                <a:solidFill>
                  <a:schemeClr val="tx1"/>
                </a:solidFill>
                <a:ea typeface="Calibri"/>
                <a:cs typeface="Times New Roman"/>
              </a:rPr>
              <a:t>возникшую </a:t>
            </a: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проблему, учимся планировать свою работу и можем показать другим детям и взрослым свой результат. </a:t>
            </a:r>
            <a:r>
              <a:rPr lang="ru-RU" dirty="0">
                <a:solidFill>
                  <a:schemeClr val="tx1"/>
                </a:solidFill>
                <a:ea typeface="Calibri"/>
                <a:cs typeface="Times New Roman"/>
              </a:rPr>
              <a:t>Всю проделанную </a:t>
            </a: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работу показываем родителям, </a:t>
            </a:r>
            <a:r>
              <a:rPr lang="ru-RU" dirty="0">
                <a:solidFill>
                  <a:schemeClr val="tx1"/>
                </a:solidFill>
                <a:ea typeface="Calibri"/>
                <a:cs typeface="Times New Roman"/>
              </a:rPr>
              <a:t>как </a:t>
            </a: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видеоотчет </a:t>
            </a:r>
            <a:r>
              <a:rPr lang="ru-RU" dirty="0">
                <a:solidFill>
                  <a:schemeClr val="tx1"/>
                </a:solidFill>
                <a:ea typeface="Calibri"/>
                <a:cs typeface="Times New Roman"/>
              </a:rPr>
              <a:t>о проекте</a:t>
            </a: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. Родители видят  </a:t>
            </a:r>
            <a:r>
              <a:rPr lang="ru-RU" dirty="0">
                <a:solidFill>
                  <a:schemeClr val="tx1"/>
                </a:solidFill>
                <a:ea typeface="Calibri"/>
                <a:cs typeface="Times New Roman"/>
              </a:rPr>
              <a:t>результат своей совместной работы с </a:t>
            </a: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детьми</a:t>
            </a:r>
            <a:r>
              <a:rPr lang="ru-RU" dirty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446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563"/>
            <a:ext cx="8640960" cy="135636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Дети познакомились с произведениями </a:t>
            </a:r>
            <a:r>
              <a:rPr lang="ru-RU" sz="2700" dirty="0" err="1" smtClean="0"/>
              <a:t>П.П.Бажова</a:t>
            </a:r>
            <a:r>
              <a:rPr lang="ru-RU" sz="2700" dirty="0" smtClean="0"/>
              <a:t> </a:t>
            </a:r>
            <a:r>
              <a:rPr lang="ru-RU" sz="2700" dirty="0"/>
              <a:t>«Серебряное копытце», «</a:t>
            </a:r>
            <a:r>
              <a:rPr lang="ru-RU" sz="2700" dirty="0" err="1"/>
              <a:t>Огневушка</a:t>
            </a:r>
            <a:r>
              <a:rPr lang="ru-RU" sz="2700" dirty="0"/>
              <a:t> </a:t>
            </a:r>
            <a:r>
              <a:rPr lang="ru-RU" sz="2700" dirty="0" err="1"/>
              <a:t>Поскакушка</a:t>
            </a:r>
            <a:r>
              <a:rPr lang="ru-RU" sz="2700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74415"/>
            <a:ext cx="2471058" cy="3294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28800"/>
            <a:ext cx="270030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65" y="2492896"/>
            <a:ext cx="2803511" cy="3738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3353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фото урал кокурс\WhatsApp Image 2021-09-23 at 17.35.16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7"/>
          <a:stretch/>
        </p:blipFill>
        <p:spPr bwMode="auto">
          <a:xfrm>
            <a:off x="971600" y="1628800"/>
            <a:ext cx="7128792" cy="4719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6673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</a:rPr>
              <a:t>Дети </a:t>
            </a:r>
            <a:r>
              <a:rPr lang="ru-RU" sz="2400" dirty="0" smtClean="0">
                <a:solidFill>
                  <a:schemeClr val="accent1"/>
                </a:solidFill>
              </a:rPr>
              <a:t>посмотрели мультфильм </a:t>
            </a:r>
            <a:r>
              <a:rPr lang="ru-RU" sz="2400" dirty="0" smtClean="0">
                <a:solidFill>
                  <a:schemeClr val="accent1"/>
                </a:solidFill>
              </a:rPr>
              <a:t>по сказам Бажова </a:t>
            </a:r>
            <a:r>
              <a:rPr lang="ru-RU" sz="2400" dirty="0">
                <a:solidFill>
                  <a:schemeClr val="accent1"/>
                </a:solidFill>
              </a:rPr>
              <a:t>«Каменный цветок» </a:t>
            </a:r>
          </a:p>
        </p:txBody>
      </p:sp>
    </p:spTree>
    <p:extLst>
      <p:ext uri="{BB962C8B-B14F-4D97-AF65-F5344CB8AC3E}">
        <p14:creationId xmlns:p14="http://schemas.microsoft.com/office/powerpoint/2010/main" val="3796052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Ольга\Desktop\фото урал кокурс\IMG_20211022_080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6726" y="867730"/>
            <a:ext cx="4566422" cy="6088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Рассмотрели </a:t>
            </a:r>
            <a:r>
              <a:rPr lang="ru-RU" sz="2400" dirty="0">
                <a:solidFill>
                  <a:schemeClr val="accent1"/>
                </a:solidFill>
              </a:rPr>
              <a:t>картинки Уральских камней и мест их </a:t>
            </a:r>
            <a:r>
              <a:rPr lang="ru-RU" sz="2400" dirty="0" smtClean="0">
                <a:solidFill>
                  <a:schemeClr val="accent1"/>
                </a:solidFill>
              </a:rPr>
              <a:t>добычи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22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60648"/>
            <a:ext cx="7406640" cy="8640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Играли в настольную игру «Самоцветы Урала»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9"/>
            <a:ext cx="3840427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17032"/>
            <a:ext cx="3635896" cy="27269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84954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ru-RU" sz="3200" dirty="0"/>
              <a:t>Лепили </a:t>
            </a:r>
            <a:r>
              <a:rPr lang="ru-RU" sz="3200" dirty="0" smtClean="0"/>
              <a:t>бусы, </a:t>
            </a:r>
            <a:r>
              <a:rPr lang="ru-RU" sz="3200" dirty="0"/>
              <a:t>смешивая </a:t>
            </a:r>
            <a:r>
              <a:rPr lang="ru-RU" sz="3200" dirty="0" smtClean="0"/>
              <a:t>пластилин и </a:t>
            </a:r>
            <a:r>
              <a:rPr lang="ru-RU" sz="3200" dirty="0"/>
              <a:t>добиваясь эффекта камня малахита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79628">
            <a:off x="726851" y="1621971"/>
            <a:ext cx="3101393" cy="4135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272" y="2492896"/>
            <a:ext cx="172819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63" y="1423769"/>
            <a:ext cx="2500499" cy="18753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33" y="4509120"/>
            <a:ext cx="2578157" cy="1933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4976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172561"/>
              </p:ext>
            </p:extLst>
          </p:nvPr>
        </p:nvGraphicFramePr>
        <p:xfrm>
          <a:off x="251520" y="1628800"/>
          <a:ext cx="8640959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2827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Выставка</a:t>
            </a: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84784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085696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84" y="548680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33" y="3645024"/>
            <a:ext cx="18362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78696"/>
            <a:ext cx="2085696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5849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5151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Игры «Добыча драгоценных камней»</a:t>
            </a:r>
            <a:endParaRPr lang="ru-RU" sz="2400" dirty="0"/>
          </a:p>
        </p:txBody>
      </p:sp>
      <p:pic>
        <p:nvPicPr>
          <p:cNvPr id="3074" name="Picture 2" descr="C:\Users\Ольга\Desktop\фото урал кокурс\IMG_20210928_120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92" y="2420888"/>
            <a:ext cx="2476371" cy="33018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\Desktop\фото урал кокурс\IMG_20210928_115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2609801" cy="34797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Ольга\Desktop\фото урал кокурс\IMG_20210928_115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845" y="1700808"/>
            <a:ext cx="2640376" cy="35205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012370" cy="9361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Играли в игру на развитие речи «</a:t>
            </a:r>
            <a:r>
              <a:rPr lang="ru-RU" sz="2400" dirty="0" smtClean="0"/>
              <a:t>Ярче, солнышко, </a:t>
            </a:r>
            <a:r>
              <a:rPr lang="ru-RU" sz="2400" dirty="0" smtClean="0"/>
              <a:t>свети»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Ольга\Desktop\фото урал кокурс\IMG_20211014_091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39017"/>
            <a:ext cx="3786246" cy="5048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76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622146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Выбрали материалы для создания макета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15" y="1412776"/>
            <a:ext cx="2812704" cy="210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6" y="1483772"/>
            <a:ext cx="2519264" cy="1889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6" y="3933056"/>
            <a:ext cx="1980247" cy="264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20" y="3931452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64" y="3905526"/>
            <a:ext cx="1909654" cy="2546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09" y="1098818"/>
            <a:ext cx="2521630" cy="1891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4120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0" y="620688"/>
            <a:ext cx="8147249" cy="720080"/>
          </a:xfrm>
        </p:spPr>
        <p:txBody>
          <a:bodyPr>
            <a:noAutofit/>
          </a:bodyPr>
          <a:lstStyle/>
          <a:p>
            <a:r>
              <a:rPr lang="ru-RU" sz="2400" dirty="0"/>
              <a:t>С помощью педагогов создали макет «Земли секреты»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7" name="Picture 3" descr="C:\Users\Ольга\Desktop\фото урал кокурс\8256ae3f-2a3b-41b3-8624-9bb5c94d8d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81625"/>
            <a:ext cx="2060294" cy="2747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ьга\Desktop\фото урал кокурс\0aabba6c-638b-41e2-b9c7-15c27ee4e61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79" y="992974"/>
            <a:ext cx="2782598" cy="2086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26" y="3573016"/>
            <a:ext cx="2057649" cy="2743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494" y="4399025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1" y="1200511"/>
            <a:ext cx="2764176" cy="2073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11" y="2068194"/>
            <a:ext cx="2697943" cy="2023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2945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3450486"/>
            <a:ext cx="2448272" cy="3264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39360"/>
            <a:ext cx="4115487" cy="3086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6632"/>
            <a:ext cx="2341019" cy="3121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4712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208143"/>
              </p:ext>
            </p:extLst>
          </p:nvPr>
        </p:nvGraphicFramePr>
        <p:xfrm>
          <a:off x="0" y="764704"/>
          <a:ext cx="8892480" cy="4542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1928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51" y="620688"/>
            <a:ext cx="7404653" cy="5475312"/>
          </a:xfrm>
        </p:spPr>
        <p:txBody>
          <a:bodyPr>
            <a:normAutofit fontScale="85000" lnSpcReduction="10000"/>
          </a:bodyPr>
          <a:lstStyle/>
          <a:p>
            <a:pPr marL="34290" indent="0" algn="just">
              <a:lnSpc>
                <a:spcPct val="150000"/>
              </a:lnSpc>
              <a:buNone/>
            </a:pPr>
            <a:r>
              <a:rPr lang="ru-RU" dirty="0">
                <a:ea typeface="Calibri"/>
                <a:cs typeface="Times New Roman"/>
              </a:rPr>
              <a:t>Педагоги ничего не усложняли при реализации </a:t>
            </a:r>
            <a:r>
              <a:rPr lang="ru-RU" dirty="0" smtClean="0">
                <a:ea typeface="Calibri"/>
                <a:cs typeface="Times New Roman"/>
              </a:rPr>
              <a:t>проекта. Совместно </a:t>
            </a:r>
            <a:r>
              <a:rPr lang="ru-RU" dirty="0">
                <a:ea typeface="Calibri"/>
                <a:cs typeface="Times New Roman"/>
              </a:rPr>
              <a:t>с детьми выбирали, какой продукт получится, совместно  планировали, путь по которому идут дети. </a:t>
            </a:r>
            <a:endParaRPr lang="ru-RU" dirty="0" smtClean="0">
              <a:ea typeface="Calibri"/>
              <a:cs typeface="Times New Roman"/>
            </a:endParaRPr>
          </a:p>
          <a:p>
            <a:pPr marL="34290" indent="0" algn="just">
              <a:lnSpc>
                <a:spcPct val="150000"/>
              </a:lnSpc>
              <a:buNone/>
            </a:pPr>
            <a:r>
              <a:rPr lang="ru-RU" dirty="0" smtClean="0">
                <a:ea typeface="Calibri"/>
                <a:cs typeface="Times New Roman"/>
              </a:rPr>
              <a:t>Все </a:t>
            </a:r>
            <a:r>
              <a:rPr lang="ru-RU" dirty="0">
                <a:ea typeface="Calibri"/>
                <a:cs typeface="Times New Roman"/>
              </a:rPr>
              <a:t>это сделано для того чтобы дети получили первые базовые навыки реализации </a:t>
            </a:r>
            <a:r>
              <a:rPr lang="ru-RU" dirty="0" smtClean="0">
                <a:ea typeface="Calibri"/>
                <a:cs typeface="Times New Roman"/>
              </a:rPr>
              <a:t>проектов. </a:t>
            </a:r>
            <a:r>
              <a:rPr lang="ru-RU" dirty="0">
                <a:ea typeface="Calibri"/>
                <a:cs typeface="Times New Roman"/>
              </a:rPr>
              <a:t>Дети понимают, что может быть </a:t>
            </a:r>
            <a:r>
              <a:rPr lang="ru-RU" dirty="0" smtClean="0">
                <a:ea typeface="Calibri"/>
                <a:cs typeface="Times New Roman"/>
              </a:rPr>
              <a:t>какой-то </a:t>
            </a:r>
            <a:r>
              <a:rPr lang="ru-RU" dirty="0">
                <a:ea typeface="Calibri"/>
                <a:cs typeface="Times New Roman"/>
              </a:rPr>
              <a:t>план, что мы можем по </a:t>
            </a:r>
            <a:r>
              <a:rPr lang="ru-RU" dirty="0" smtClean="0">
                <a:ea typeface="Calibri"/>
                <a:cs typeface="Times New Roman"/>
              </a:rPr>
              <a:t>нему что-то </a:t>
            </a:r>
            <a:r>
              <a:rPr lang="ru-RU" dirty="0">
                <a:ea typeface="Calibri"/>
                <a:cs typeface="Times New Roman"/>
              </a:rPr>
              <a:t>делать и можем быть объединены </a:t>
            </a:r>
            <a:r>
              <a:rPr lang="ru-RU" dirty="0" smtClean="0">
                <a:ea typeface="Calibri"/>
                <a:cs typeface="Times New Roman"/>
              </a:rPr>
              <a:t>каким-то </a:t>
            </a:r>
            <a:r>
              <a:rPr lang="ru-RU" dirty="0">
                <a:ea typeface="Calibri"/>
                <a:cs typeface="Times New Roman"/>
              </a:rPr>
              <a:t>общим делом. </a:t>
            </a:r>
            <a:endParaRPr lang="ru-RU" dirty="0" smtClean="0">
              <a:ea typeface="Calibri"/>
              <a:cs typeface="Times New Roman"/>
            </a:endParaRPr>
          </a:p>
          <a:p>
            <a:pPr marL="34290" indent="0" algn="just">
              <a:lnSpc>
                <a:spcPct val="150000"/>
              </a:lnSpc>
              <a:buNone/>
            </a:pPr>
            <a:r>
              <a:rPr lang="ru-RU" dirty="0" smtClean="0">
                <a:ea typeface="Calibri"/>
                <a:cs typeface="Times New Roman"/>
              </a:rPr>
              <a:t>В </a:t>
            </a:r>
            <a:r>
              <a:rPr lang="ru-RU" dirty="0">
                <a:ea typeface="Calibri"/>
                <a:cs typeface="Times New Roman"/>
              </a:rPr>
              <a:t>более старшем возрасте, такие проекты будут привычными для детей. И реализовывать их будет проще и интересней, как детям, так и </a:t>
            </a:r>
            <a:r>
              <a:rPr lang="ru-RU" dirty="0" smtClean="0">
                <a:ea typeface="Calibri"/>
                <a:cs typeface="Times New Roman"/>
              </a:rPr>
              <a:t>родителям. У </a:t>
            </a:r>
            <a:r>
              <a:rPr lang="ru-RU" dirty="0">
                <a:ea typeface="Calibri"/>
                <a:cs typeface="Times New Roman"/>
              </a:rPr>
              <a:t>всех появляется опыт, и проекты смело можно будет усложнять.  </a:t>
            </a:r>
            <a:endParaRPr lang="ru-RU" dirty="0" smtClean="0">
              <a:ea typeface="Calibri"/>
              <a:cs typeface="Times New Roman"/>
            </a:endParaRPr>
          </a:p>
          <a:p>
            <a:pPr marL="34290" indent="0" algn="just">
              <a:lnSpc>
                <a:spcPct val="150000"/>
              </a:lnSpc>
              <a:buNone/>
            </a:pPr>
            <a:r>
              <a:rPr lang="ru-RU" dirty="0" smtClean="0">
                <a:ea typeface="Calibri"/>
                <a:cs typeface="Times New Roman"/>
              </a:rPr>
              <a:t>Знания об </a:t>
            </a:r>
            <a:r>
              <a:rPr lang="ru-RU" dirty="0">
                <a:ea typeface="Calibri"/>
                <a:cs typeface="Times New Roman"/>
              </a:rPr>
              <a:t>истории развития горного дела на Урале стали для детей их личной интересной историей, что помогло создать небольшой уголок малой </a:t>
            </a:r>
            <a:r>
              <a:rPr lang="ru-RU" dirty="0" smtClean="0">
                <a:ea typeface="Calibri"/>
                <a:cs typeface="Times New Roman"/>
              </a:rPr>
              <a:t>Родины,  </a:t>
            </a:r>
            <a:r>
              <a:rPr lang="ru-RU" dirty="0">
                <a:ea typeface="Calibri"/>
                <a:cs typeface="Times New Roman"/>
              </a:rPr>
              <a:t>в котором можно играть и делиться знаниями с другими детьми</a:t>
            </a:r>
          </a:p>
          <a:p>
            <a:pPr marL="34290" indent="0">
              <a:lnSpc>
                <a:spcPct val="15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50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556792"/>
            <a:ext cx="7293496" cy="481399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800" dirty="0">
                <a:solidFill>
                  <a:prstClr val="black"/>
                </a:solidFill>
              </a:rPr>
              <a:t>Уральская земля таит в себе много </a:t>
            </a:r>
            <a:r>
              <a:rPr lang="ru-RU" sz="2800" dirty="0" smtClean="0">
                <a:solidFill>
                  <a:prstClr val="black"/>
                </a:solidFill>
              </a:rPr>
              <a:t>секретов, </a:t>
            </a:r>
            <a:r>
              <a:rPr lang="ru-RU" sz="2800" dirty="0">
                <a:solidFill>
                  <a:prstClr val="black"/>
                </a:solidFill>
              </a:rPr>
              <a:t>которые  уже открыли.  </a:t>
            </a:r>
            <a:endParaRPr lang="ru-RU" sz="28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ru-RU" sz="28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ru-RU" sz="2800" dirty="0" smtClean="0">
                <a:solidFill>
                  <a:prstClr val="black"/>
                </a:solidFill>
              </a:rPr>
              <a:t>Мы </a:t>
            </a:r>
            <a:r>
              <a:rPr lang="ru-RU" sz="2800" dirty="0">
                <a:solidFill>
                  <a:prstClr val="black"/>
                </a:solidFill>
              </a:rPr>
              <a:t>можем их видеть  удивляться и  гордиться нашим любимым краем. </a:t>
            </a:r>
            <a:endParaRPr lang="ru-RU" sz="28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ru-RU" sz="28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ru-RU" sz="2800" dirty="0" smtClean="0">
                <a:solidFill>
                  <a:prstClr val="black"/>
                </a:solidFill>
              </a:rPr>
              <a:t>Но </a:t>
            </a:r>
            <a:r>
              <a:rPr lang="ru-RU" sz="2800" dirty="0">
                <a:solidFill>
                  <a:prstClr val="black"/>
                </a:solidFill>
              </a:rPr>
              <a:t>все ли секреты открыты? </a:t>
            </a:r>
            <a:endParaRPr lang="ru-RU" sz="28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ru-RU" sz="28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ru-RU" sz="2800" dirty="0" smtClean="0">
                <a:solidFill>
                  <a:prstClr val="black"/>
                </a:solidFill>
              </a:rPr>
              <a:t>Сделать </a:t>
            </a:r>
            <a:r>
              <a:rPr lang="ru-RU" sz="2800" dirty="0">
                <a:solidFill>
                  <a:prstClr val="black"/>
                </a:solidFill>
              </a:rPr>
              <a:t>новые открытия предстоит нам и мы к этому готовы! 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0"/>
            <a:ext cx="878497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темы «Земли секреты»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15" y="1564432"/>
            <a:ext cx="602149" cy="792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29" y="2852936"/>
            <a:ext cx="602149" cy="792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80" y="4141440"/>
            <a:ext cx="602149" cy="7920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80" y="5401308"/>
            <a:ext cx="60214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7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0"/>
            <a:ext cx="878497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377388"/>
              </p:ext>
            </p:extLst>
          </p:nvPr>
        </p:nvGraphicFramePr>
        <p:xfrm>
          <a:off x="755576" y="1340768"/>
          <a:ext cx="7632848" cy="470951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1337738582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4088270866"/>
                    </a:ext>
                  </a:extLst>
                </a:gridCol>
              </a:tblGrid>
              <a:tr h="81073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Участники: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дети, педагоги, родители</a:t>
                      </a:r>
                    </a:p>
                    <a:p>
                      <a:endParaRPr lang="ru-RU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904901"/>
                  </a:ext>
                </a:extLst>
              </a:tr>
              <a:tr h="81073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Тип проекта: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err="1" smtClean="0"/>
                        <a:t>исследовательско</a:t>
                      </a:r>
                      <a:r>
                        <a:rPr lang="ru-RU" sz="2400" b="0" dirty="0" smtClean="0"/>
                        <a:t> - творческий </a:t>
                      </a:r>
                    </a:p>
                    <a:p>
                      <a:endParaRPr lang="ru-RU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28743"/>
                  </a:ext>
                </a:extLst>
              </a:tr>
              <a:tr h="81073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Возраст: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дети пятого года жизни</a:t>
                      </a:r>
                    </a:p>
                    <a:p>
                      <a:endParaRPr lang="ru-RU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26441"/>
                  </a:ext>
                </a:extLst>
              </a:tr>
              <a:tr h="114954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Масштаб проекта: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кратковременный (22.09-22.10.2021г.)</a:t>
                      </a:r>
                    </a:p>
                    <a:p>
                      <a:endParaRPr lang="ru-RU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853690"/>
                  </a:ext>
                </a:extLst>
              </a:tr>
              <a:tr h="81073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Вид проекта: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групповой</a:t>
                      </a:r>
                    </a:p>
                    <a:p>
                      <a:endParaRPr lang="ru-RU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238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969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45869"/>
              </p:ext>
            </p:extLst>
          </p:nvPr>
        </p:nvGraphicFramePr>
        <p:xfrm>
          <a:off x="611560" y="1268760"/>
          <a:ext cx="7920880" cy="4758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40"/>
            <a:ext cx="878497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90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601209"/>
              </p:ext>
            </p:extLst>
          </p:nvPr>
        </p:nvGraphicFramePr>
        <p:xfrm>
          <a:off x="683569" y="1556792"/>
          <a:ext cx="7578336" cy="453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0"/>
            <a:ext cx="878497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43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939172"/>
              </p:ext>
            </p:extLst>
          </p:nvPr>
        </p:nvGraphicFramePr>
        <p:xfrm>
          <a:off x="251520" y="1268760"/>
          <a:ext cx="86409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0"/>
            <a:ext cx="878497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</a:p>
        </p:txBody>
      </p:sp>
    </p:spTree>
    <p:extLst>
      <p:ext uri="{BB962C8B-B14F-4D97-AF65-F5344CB8AC3E}">
        <p14:creationId xmlns:p14="http://schemas.microsoft.com/office/powerpoint/2010/main" val="617752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621124"/>
              </p:ext>
            </p:extLst>
          </p:nvPr>
        </p:nvGraphicFramePr>
        <p:xfrm>
          <a:off x="755577" y="1556792"/>
          <a:ext cx="7506328" cy="453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0"/>
            <a:ext cx="878497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Планируемый результат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67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Описание проекта</a:t>
            </a:r>
            <a:br>
              <a:rPr lang="ru-RU" sz="4000" b="1" dirty="0" smtClean="0"/>
            </a:br>
            <a:r>
              <a:rPr lang="ru-RU" sz="4000" dirty="0" smtClean="0"/>
              <a:t>1 этап постановка проблемы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В группу пришла девочка Арина и у нее были одеты мамины бусы из малахита, Женя спросил, что это за бусы? Воспитатель поддержала разговор</a:t>
            </a:r>
            <a:r>
              <a:rPr lang="ru-RU" sz="2400" dirty="0">
                <a:solidFill>
                  <a:schemeClr val="tx1"/>
                </a:solidFill>
              </a:rPr>
              <a:t>,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и</a:t>
            </a:r>
            <a:r>
              <a:rPr lang="ru-RU" sz="2400" dirty="0" smtClean="0">
                <a:solidFill>
                  <a:schemeClr val="tx1"/>
                </a:solidFill>
              </a:rPr>
              <a:t> спросил детей, кто знает из, какого камня сделаны бусы? А где добывают такие красивые камни? 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Дети спрашивали, а как произошли камни, и какие бывают камни? Педагог уточнил,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что дети знают о камнях? Спросил, как можно узнать? Что 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будем делать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? Помог сформулировать проблему. </a:t>
            </a:r>
            <a:r>
              <a:rPr lang="ru-RU" sz="2400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(Дети</a:t>
            </a:r>
            <a:r>
              <a:rPr lang="ru-RU" sz="2400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захотели, как горняки  добывать драгоценные камни). Как можно играть в горняков в группе? (создать макет своими руками)</a:t>
            </a:r>
          </a:p>
          <a:p>
            <a:pPr marL="0" indent="0">
              <a:buNone/>
            </a:pPr>
            <a:endParaRPr lang="ru-RU" sz="1800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316918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833</TotalTime>
  <Words>1263</Words>
  <Application>Microsoft Office PowerPoint</Application>
  <PresentationFormat>Экран (4:3)</PresentationFormat>
  <Paragraphs>105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Corbel</vt:lpstr>
      <vt:lpstr>Times New Roman</vt:lpstr>
      <vt:lpstr>Базис</vt:lpstr>
      <vt:lpstr>«Люблю Урал – мой край родной!»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Описание проекта 1 этап постановка проблемы</vt:lpstr>
      <vt:lpstr>2 этап определение цели, замысел</vt:lpstr>
      <vt:lpstr>3 этап планирование</vt:lpstr>
      <vt:lpstr>Презентация PowerPoint</vt:lpstr>
      <vt:lpstr>4 этап реализация проекта</vt:lpstr>
      <vt:lpstr>5 этап анализ результатов </vt:lpstr>
      <vt:lpstr>Дети познакомились с произведениями П.П.Бажова «Серебряное копытце», «Огневушка Поскакушка» </vt:lpstr>
      <vt:lpstr>Презентация PowerPoint</vt:lpstr>
      <vt:lpstr>Презентация PowerPoint</vt:lpstr>
      <vt:lpstr>Играли в настольную игру «Самоцветы Урала»</vt:lpstr>
      <vt:lpstr>Лепили бусы, смешивая пластилин и добиваясь эффекта камня малахита </vt:lpstr>
      <vt:lpstr>Выставка</vt:lpstr>
      <vt:lpstr>Игры «Добыча драгоценных камней»</vt:lpstr>
      <vt:lpstr> Играли в игру на развитие речи «Ярче, солнышко, свети»</vt:lpstr>
      <vt:lpstr>Выбрали материалы для создания макета </vt:lpstr>
      <vt:lpstr>С помощью педагогов создали макет «Земли секреты»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«Люблю Урал – мой край родной!»</dc:title>
  <dc:creator>надобудетсменитьимя</dc:creator>
  <cp:lastModifiedBy>ДОО 202</cp:lastModifiedBy>
  <cp:revision>57</cp:revision>
  <dcterms:created xsi:type="dcterms:W3CDTF">2021-10-11T09:02:56Z</dcterms:created>
  <dcterms:modified xsi:type="dcterms:W3CDTF">2021-10-29T11:32:30Z</dcterms:modified>
</cp:coreProperties>
</file>